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0" r:id="rId8"/>
    <p:sldId id="267" r:id="rId9"/>
    <p:sldId id="262" r:id="rId10"/>
    <p:sldId id="264" r:id="rId11"/>
    <p:sldId id="268" r:id="rId12"/>
    <p:sldId id="279" r:id="rId13"/>
    <p:sldId id="274" r:id="rId14"/>
    <p:sldId id="269" r:id="rId15"/>
    <p:sldId id="272" r:id="rId16"/>
    <p:sldId id="271" r:id="rId17"/>
    <p:sldId id="273" r:id="rId18"/>
    <p:sldId id="270" r:id="rId19"/>
    <p:sldId id="276" r:id="rId20"/>
    <p:sldId id="275" r:id="rId21"/>
    <p:sldId id="277" r:id="rId22"/>
    <p:sldId id="278" r:id="rId23"/>
    <p:sldId id="281" r:id="rId24"/>
    <p:sldId id="288" r:id="rId25"/>
    <p:sldId id="289" r:id="rId26"/>
    <p:sldId id="290" r:id="rId27"/>
    <p:sldId id="282" r:id="rId28"/>
    <p:sldId id="284" r:id="rId29"/>
    <p:sldId id="285" r:id="rId30"/>
    <p:sldId id="287" r:id="rId31"/>
    <p:sldId id="291" r:id="rId32"/>
    <p:sldId id="292" r:id="rId33"/>
    <p:sldId id="293" r:id="rId34"/>
    <p:sldId id="294" r:id="rId35"/>
    <p:sldId id="297" r:id="rId36"/>
    <p:sldId id="310" r:id="rId37"/>
    <p:sldId id="305" r:id="rId38"/>
    <p:sldId id="306" r:id="rId39"/>
    <p:sldId id="313" r:id="rId40"/>
    <p:sldId id="299" r:id="rId41"/>
    <p:sldId id="302" r:id="rId42"/>
    <p:sldId id="304" r:id="rId43"/>
    <p:sldId id="301" r:id="rId44"/>
    <p:sldId id="314" r:id="rId45"/>
    <p:sldId id="308" r:id="rId46"/>
    <p:sldId id="309" r:id="rId47"/>
    <p:sldId id="311" r:id="rId48"/>
    <p:sldId id="315" r:id="rId49"/>
    <p:sldId id="312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6"/>
    <p:restoredTop sz="96654"/>
  </p:normalViewPr>
  <p:slideViewPr>
    <p:cSldViewPr snapToGrid="0">
      <p:cViewPr varScale="1">
        <p:scale>
          <a:sx n="144" d="100"/>
          <a:sy n="144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11/13/23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11/13/23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11/13/23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11/13/23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11/13/23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11/13/23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11/13/23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11/13/23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11/13/23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11/13/23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11/13/23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11/13/23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slide" Target="slide10.xml"/><Relationship Id="rId2" Type="http://schemas.openxmlformats.org/officeDocument/2006/relationships/hyperlink" Target="https://www.youtube.com/watch?v=AsNTP8Kwu80&amp;t=589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bCz4OMemCcA" TargetMode="External"/><Relationship Id="rId5" Type="http://schemas.openxmlformats.org/officeDocument/2006/relationships/hyperlink" Target="https://www.youtube.com/playlist?list=PLZYkt7161wELcsaukVK5pgK8TBT-lM9fn" TargetMode="External"/><Relationship Id="rId4" Type="http://schemas.openxmlformats.org/officeDocument/2006/relationships/hyperlink" Target="https://www.youtube.com/watch?v=S8tpSG6Q2H0" TargetMode="Externa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2.png"/><Relationship Id="rId4" Type="http://schemas.openxmlformats.org/officeDocument/2006/relationships/hyperlink" Target="https://github.com/ShalevBenDavid/Traffic-Classification-Research.gi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hrezaei/MultitaskTrafficClassification" TargetMode="External"/><Relationship Id="rId5" Type="http://schemas.openxmlformats.org/officeDocument/2006/relationships/image" Target="../media/image1.png"/><Relationship Id="rId4" Type="http://schemas.openxmlformats.org/officeDocument/2006/relationships/hyperlink" Target="https://www.eng.tau.ac.il/~shavitt/pub/FewShots-IMC22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arxiv.org/pdf/2309.09733.pdf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322B-04F4-F889-0C2F-A58F9A8362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דו״ח תוצאות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336C6-DC49-DEC6-69D7-8658F0BB1F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ctr" defTabSz="914400" rtl="1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</a:pPr>
            <a:r>
              <a:rPr lang="he-IL" dirty="0"/>
              <a:t>מגישים: שליו,</a:t>
            </a:r>
            <a:r>
              <a:rPr lang="en-US" dirty="0"/>
              <a:t> </a:t>
            </a:r>
            <a:r>
              <a:rPr lang="he-IL" dirty="0"/>
              <a:t>עמית</a:t>
            </a:r>
            <a:r>
              <a:rPr lang="en-US" dirty="0"/>
              <a:t>,</a:t>
            </a:r>
            <a:r>
              <a:rPr lang="he-IL" dirty="0"/>
              <a:t> מוחמד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098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he-IL" sz="9600" b="1" dirty="0">
                <a:solidFill>
                  <a:schemeClr val="accent3">
                    <a:lumMod val="50000"/>
                  </a:schemeClr>
                </a:solidFill>
              </a:rPr>
              <a:t>הקוד</a:t>
            </a:r>
            <a:endParaRPr lang="en-IL" sz="5400" b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787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C9C846-5677-645C-26E2-CF7BA74BB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41" y="1295512"/>
            <a:ext cx="7230968" cy="521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D33DE0-E028-785E-E6FE-6C1962F75C7E}"/>
              </a:ext>
            </a:extLst>
          </p:cNvPr>
          <p:cNvSpPr txBox="1"/>
          <p:nvPr/>
        </p:nvSpPr>
        <p:spPr>
          <a:xfrm>
            <a:off x="4771697" y="447295"/>
            <a:ext cx="282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/>
              <a:t>סינון על פי כמות פקטות</a:t>
            </a:r>
            <a:endParaRPr lang="en-IL" sz="2400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7431B57-9869-5FD9-A3E4-64699ABFEA59}"/>
              </a:ext>
            </a:extLst>
          </p:cNvPr>
          <p:cNvSpPr/>
          <p:nvPr/>
        </p:nvSpPr>
        <p:spPr>
          <a:xfrm>
            <a:off x="9819982" y="2066084"/>
            <a:ext cx="457200" cy="111318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556FD9-002F-304A-9C98-C3FED3C3C8FB}"/>
              </a:ext>
            </a:extLst>
          </p:cNvPr>
          <p:cNvSpPr/>
          <p:nvPr/>
        </p:nvSpPr>
        <p:spPr>
          <a:xfrm>
            <a:off x="10277183" y="2398547"/>
            <a:ext cx="16324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מעבר על כל ה-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sessions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בדאטה של ה-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94EB1D8-B901-B5BD-39DB-8A458249DF77}"/>
              </a:ext>
            </a:extLst>
          </p:cNvPr>
          <p:cNvSpPr/>
          <p:nvPr/>
        </p:nvSpPr>
        <p:spPr>
          <a:xfrm>
            <a:off x="9819983" y="3429000"/>
            <a:ext cx="457200" cy="380065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58DA1-2E17-A898-D9EC-1CE946DB7E24}"/>
              </a:ext>
            </a:extLst>
          </p:cNvPr>
          <p:cNvSpPr/>
          <p:nvPr/>
        </p:nvSpPr>
        <p:spPr>
          <a:xfrm>
            <a:off x="10227813" y="340358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כל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ל-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 DF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ולקיחת 150 שורות (פקטות) בלבד</a:t>
            </a:r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146808A4-4D4B-F5B5-88FD-FE73E69A1FBA}"/>
              </a:ext>
            </a:extLst>
          </p:cNvPr>
          <p:cNvSpPr/>
          <p:nvPr/>
        </p:nvSpPr>
        <p:spPr>
          <a:xfrm>
            <a:off x="9819982" y="3951648"/>
            <a:ext cx="457200" cy="115889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8422F1-FC77-3130-723D-9F58DB280955}"/>
              </a:ext>
            </a:extLst>
          </p:cNvPr>
          <p:cNvSpPr/>
          <p:nvPr/>
        </p:nvSpPr>
        <p:spPr>
          <a:xfrm>
            <a:off x="10179009" y="4408629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שמירת העמודות כפיצ׳רים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D589846-9854-3673-226F-4D9BE0AA3969}"/>
              </a:ext>
            </a:extLst>
          </p:cNvPr>
          <p:cNvSpPr/>
          <p:nvPr/>
        </p:nvSpPr>
        <p:spPr>
          <a:xfrm>
            <a:off x="9819982" y="5253125"/>
            <a:ext cx="457200" cy="783037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21EC1-4B6B-BCFB-2D68-D79DE6D5CD24}"/>
              </a:ext>
            </a:extLst>
          </p:cNvPr>
          <p:cNvSpPr/>
          <p:nvPr/>
        </p:nvSpPr>
        <p:spPr>
          <a:xfrm>
            <a:off x="10179010" y="5429199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לאוסף</a:t>
            </a:r>
            <a:b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(בתנאי שיש בו פקטות)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45D147-3FEB-AE55-0F2B-312088008FD8}"/>
              </a:ext>
            </a:extLst>
          </p:cNvPr>
          <p:cNvSpPr/>
          <p:nvPr/>
        </p:nvSpPr>
        <p:spPr>
          <a:xfrm>
            <a:off x="8268238" y="3490175"/>
            <a:ext cx="907960" cy="3355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23122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20BCF-F6BF-B106-7766-03C26D74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607" y="923723"/>
            <a:ext cx="6894786" cy="568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3C8510-542C-6388-C666-4B1B51CD1C2F}"/>
              </a:ext>
            </a:extLst>
          </p:cNvPr>
          <p:cNvSpPr txBox="1"/>
          <p:nvPr/>
        </p:nvSpPr>
        <p:spPr>
          <a:xfrm>
            <a:off x="4682359" y="251061"/>
            <a:ext cx="282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/>
              <a:t>סינון על פי טווח זמנים</a:t>
            </a:r>
            <a:endParaRPr lang="en-IL" sz="240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834C0D9-9730-4EE0-A55F-C0C0A45FC070}"/>
              </a:ext>
            </a:extLst>
          </p:cNvPr>
          <p:cNvSpPr/>
          <p:nvPr/>
        </p:nvSpPr>
        <p:spPr>
          <a:xfrm>
            <a:off x="9634858" y="1589250"/>
            <a:ext cx="457200" cy="809297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B15768-6478-DEAE-D16B-7A3DD19DDBCF}"/>
              </a:ext>
            </a:extLst>
          </p:cNvPr>
          <p:cNvSpPr/>
          <p:nvPr/>
        </p:nvSpPr>
        <p:spPr>
          <a:xfrm>
            <a:off x="10179009" y="1778454"/>
            <a:ext cx="16324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מעבר על כל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sessions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בדאטה של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50E9C-9BAD-C106-B32B-774EB969CAAB}"/>
              </a:ext>
            </a:extLst>
          </p:cNvPr>
          <p:cNvSpPr/>
          <p:nvPr/>
        </p:nvSpPr>
        <p:spPr>
          <a:xfrm>
            <a:off x="10080835" y="2405744"/>
            <a:ext cx="2044623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כל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ל-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 DF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(הפרדת הפיצ׳רים ב-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\t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0EEDCC3-240E-B3B2-0920-0F057C79D615}"/>
              </a:ext>
            </a:extLst>
          </p:cNvPr>
          <p:cNvSpPr/>
          <p:nvPr/>
        </p:nvSpPr>
        <p:spPr>
          <a:xfrm>
            <a:off x="9634858" y="2836631"/>
            <a:ext cx="457200" cy="905116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5FADE-D404-89C1-A0C1-5F84E9DA980F}"/>
              </a:ext>
            </a:extLst>
          </p:cNvPr>
          <p:cNvSpPr/>
          <p:nvPr/>
        </p:nvSpPr>
        <p:spPr>
          <a:xfrm>
            <a:off x="10048582" y="3166648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שמירת העמודות כפיצ׳רים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DE08D63-BF88-C053-A739-F34E231A29E1}"/>
              </a:ext>
            </a:extLst>
          </p:cNvPr>
          <p:cNvSpPr/>
          <p:nvPr/>
        </p:nvSpPr>
        <p:spPr>
          <a:xfrm>
            <a:off x="9623636" y="4037211"/>
            <a:ext cx="457200" cy="42224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1D83E-EA0D-C124-AAD7-CC4BF42AE8D5}"/>
              </a:ext>
            </a:extLst>
          </p:cNvPr>
          <p:cNvSpPr/>
          <p:nvPr/>
        </p:nvSpPr>
        <p:spPr>
          <a:xfrm>
            <a:off x="4411014" y="4636394"/>
            <a:ext cx="2163651" cy="3477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6AEB0CA7-EB19-503B-8ECE-2A83A94937AD}"/>
              </a:ext>
            </a:extLst>
          </p:cNvPr>
          <p:cNvSpPr/>
          <p:nvPr/>
        </p:nvSpPr>
        <p:spPr>
          <a:xfrm>
            <a:off x="9634858" y="4599137"/>
            <a:ext cx="457200" cy="106089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B76E8F-CCA5-EE34-1AE6-BFAAA211E5E6}"/>
              </a:ext>
            </a:extLst>
          </p:cNvPr>
          <p:cNvSpPr/>
          <p:nvPr/>
        </p:nvSpPr>
        <p:spPr>
          <a:xfrm>
            <a:off x="10244458" y="4269928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העמודות ל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Frame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316945-2881-EF83-13BD-119391136F7C}"/>
              </a:ext>
            </a:extLst>
          </p:cNvPr>
          <p:cNvSpPr/>
          <p:nvPr/>
        </p:nvSpPr>
        <p:spPr>
          <a:xfrm>
            <a:off x="10244458" y="4984124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הוסף פקטה ל-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רק אם לא עברו יותר מ-2 שניות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3E07AA22-19D3-24CB-85CF-5761C795D764}"/>
              </a:ext>
            </a:extLst>
          </p:cNvPr>
          <p:cNvSpPr/>
          <p:nvPr/>
        </p:nvSpPr>
        <p:spPr>
          <a:xfrm>
            <a:off x="9634858" y="5823348"/>
            <a:ext cx="457200" cy="42109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AC0C34-B64D-984F-0326-479024F9C74E}"/>
              </a:ext>
            </a:extLst>
          </p:cNvPr>
          <p:cNvSpPr/>
          <p:nvPr/>
        </p:nvSpPr>
        <p:spPr>
          <a:xfrm>
            <a:off x="10179009" y="5823348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לאוסף</a:t>
            </a:r>
            <a:b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(בתנאי שיש בו פקטות)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1B7DE5-5F5C-26C9-C537-6C0EB3CEB234}"/>
              </a:ext>
            </a:extLst>
          </p:cNvPr>
          <p:cNvCxnSpPr>
            <a:cxnSpLocks/>
          </p:cNvCxnSpPr>
          <p:nvPr/>
        </p:nvCxnSpPr>
        <p:spPr>
          <a:xfrm flipV="1">
            <a:off x="8147544" y="2550017"/>
            <a:ext cx="194451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58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82AE79-9B8C-5EAB-2C57-CA7A066FC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57" y="1524398"/>
            <a:ext cx="7102086" cy="31441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688A63-C108-D2CA-F9D5-5DC74349727E}"/>
              </a:ext>
            </a:extLst>
          </p:cNvPr>
          <p:cNvSpPr/>
          <p:nvPr/>
        </p:nvSpPr>
        <p:spPr>
          <a:xfrm>
            <a:off x="10013324" y="2142317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חבר את כל 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DF’s-</a:t>
            </a:r>
            <a:r>
              <a:rPr lang="he-IL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אחד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7633E81-1A52-0195-FCCF-C464CFA038FC}"/>
              </a:ext>
            </a:extLst>
          </p:cNvPr>
          <p:cNvCxnSpPr>
            <a:cxnSpLocks/>
          </p:cNvCxnSpPr>
          <p:nvPr/>
        </p:nvCxnSpPr>
        <p:spPr>
          <a:xfrm>
            <a:off x="6826103" y="2266683"/>
            <a:ext cx="318722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5F8BF4F-F393-7CF3-8A47-A1DDEB9F5FEA}"/>
              </a:ext>
            </a:extLst>
          </p:cNvPr>
          <p:cNvSpPr/>
          <p:nvPr/>
        </p:nvSpPr>
        <p:spPr>
          <a:xfrm>
            <a:off x="9723391" y="2416462"/>
            <a:ext cx="457200" cy="106082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FF90E-685F-F93B-FC77-164A13B54321}"/>
              </a:ext>
            </a:extLst>
          </p:cNvPr>
          <p:cNvSpPr/>
          <p:nvPr/>
        </p:nvSpPr>
        <p:spPr>
          <a:xfrm>
            <a:off x="10074442" y="281606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נרמל את ה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פיצ׳רים לטווח (1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0)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7EE1041-F3CB-0338-0B24-AAEEFE9EE4FB}"/>
              </a:ext>
            </a:extLst>
          </p:cNvPr>
          <p:cNvSpPr/>
          <p:nvPr/>
        </p:nvSpPr>
        <p:spPr>
          <a:xfrm>
            <a:off x="9723391" y="3607772"/>
            <a:ext cx="457200" cy="67486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4A8D6F-FAE2-6CE7-7CA3-44EEEE47A56F}"/>
              </a:ext>
            </a:extLst>
          </p:cNvPr>
          <p:cNvSpPr/>
          <p:nvPr/>
        </p:nvSpPr>
        <p:spPr>
          <a:xfrm>
            <a:off x="10180591" y="378032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יצירת רשימה של סדרות זמן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1887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8F2000-BE30-AF72-E037-F0DAE339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7645"/>
            <a:ext cx="7772400" cy="496270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7F4A79EB-5066-49C4-DA2B-254983B36DF9}"/>
              </a:ext>
            </a:extLst>
          </p:cNvPr>
          <p:cNvSpPr/>
          <p:nvPr/>
        </p:nvSpPr>
        <p:spPr>
          <a:xfrm>
            <a:off x="10155652" y="2754138"/>
            <a:ext cx="457200" cy="67486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39270-B81D-D953-16E4-48CDE4C018E5}"/>
              </a:ext>
            </a:extLst>
          </p:cNvPr>
          <p:cNvSpPr/>
          <p:nvPr/>
        </p:nvSpPr>
        <p:spPr>
          <a:xfrm>
            <a:off x="10313594" y="2876125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פיצול הדאטה ל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30%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55F49F7-6697-AB0F-6EF9-47F43F5F3627}"/>
              </a:ext>
            </a:extLst>
          </p:cNvPr>
          <p:cNvSpPr/>
          <p:nvPr/>
        </p:nvSpPr>
        <p:spPr>
          <a:xfrm>
            <a:off x="10155652" y="425408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81E1D-06D6-7973-6E03-5EE5735BBAFB}"/>
              </a:ext>
            </a:extLst>
          </p:cNvPr>
          <p:cNvSpPr/>
          <p:nvPr/>
        </p:nvSpPr>
        <p:spPr>
          <a:xfrm>
            <a:off x="10297005" y="433872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קידוד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B9E38EC-CF39-C818-0847-75DAEC928250}"/>
              </a:ext>
            </a:extLst>
          </p:cNvPr>
          <p:cNvSpPr/>
          <p:nvPr/>
        </p:nvSpPr>
        <p:spPr>
          <a:xfrm>
            <a:off x="10155652" y="490989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6CC469-B05C-DF76-A9BE-D5E0C1166774}"/>
              </a:ext>
            </a:extLst>
          </p:cNvPr>
          <p:cNvSpPr/>
          <p:nvPr/>
        </p:nvSpPr>
        <p:spPr>
          <a:xfrm>
            <a:off x="10384252" y="499453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</a:t>
            </a:r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r>
              <a:rPr lang="he-IL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לערכים נומריים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0193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en-IL" sz="11500" b="1">
                <a:solidFill>
                  <a:schemeClr val="accent3">
                    <a:lumMod val="50000"/>
                  </a:schemeClr>
                </a:solidFill>
              </a:rPr>
              <a:t>CNN</a:t>
            </a: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83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AA117A-0BEE-C7D1-C167-C0130095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479185"/>
            <a:ext cx="7768673" cy="5896800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202BB2F7-83BF-E999-D392-F4D56F637B13}"/>
              </a:ext>
            </a:extLst>
          </p:cNvPr>
          <p:cNvSpPr/>
          <p:nvPr/>
        </p:nvSpPr>
        <p:spPr>
          <a:xfrm>
            <a:off x="10078278" y="1505910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0E73CB-ED3B-6B38-C5AA-9E965BE9007A}"/>
              </a:ext>
            </a:extLst>
          </p:cNvPr>
          <p:cNvSpPr/>
          <p:nvPr/>
        </p:nvSpPr>
        <p:spPr>
          <a:xfrm>
            <a:off x="10134945" y="161995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שכבות למודל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A0A16C-D90F-83DD-6B76-F00D0D3D6683}"/>
              </a:ext>
            </a:extLst>
          </p:cNvPr>
          <p:cNvSpPr/>
          <p:nvPr/>
        </p:nvSpPr>
        <p:spPr>
          <a:xfrm>
            <a:off x="10134945" y="1135098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אתחול מודל סדרתי בעל שכבות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2EF858-CF07-ED7F-A13C-1957D66C5B55}"/>
              </a:ext>
            </a:extLst>
          </p:cNvPr>
          <p:cNvCxnSpPr>
            <a:cxnSpLocks/>
          </p:cNvCxnSpPr>
          <p:nvPr/>
        </p:nvCxnSpPr>
        <p:spPr>
          <a:xfrm>
            <a:off x="4410895" y="1263249"/>
            <a:ext cx="5895983" cy="35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53F424-19E9-4E8C-A75D-178D0A5848C7}"/>
              </a:ext>
            </a:extLst>
          </p:cNvPr>
          <p:cNvCxnSpPr>
            <a:cxnSpLocks/>
          </p:cNvCxnSpPr>
          <p:nvPr/>
        </p:nvCxnSpPr>
        <p:spPr>
          <a:xfrm>
            <a:off x="4410894" y="2101282"/>
            <a:ext cx="5895983" cy="35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9058E02-EF09-D3A3-661A-B76ADD089DC3}"/>
              </a:ext>
            </a:extLst>
          </p:cNvPr>
          <p:cNvSpPr/>
          <p:nvPr/>
        </p:nvSpPr>
        <p:spPr>
          <a:xfrm>
            <a:off x="10078278" y="1885838"/>
            <a:ext cx="2187084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להמרת התוצאות של השכבות הקודמות לווקטור חד ממדי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D1E22B-F6E0-12FF-D434-DF7E521E0BC1}"/>
              </a:ext>
            </a:extLst>
          </p:cNvPr>
          <p:cNvCxnSpPr>
            <a:cxnSpLocks/>
          </p:cNvCxnSpPr>
          <p:nvPr/>
        </p:nvCxnSpPr>
        <p:spPr>
          <a:xfrm>
            <a:off x="5795746" y="2422699"/>
            <a:ext cx="4511131" cy="274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FE198FB-9730-53AE-4305-D7FB67EBD19E}"/>
              </a:ext>
            </a:extLst>
          </p:cNvPr>
          <p:cNvSpPr/>
          <p:nvPr/>
        </p:nvSpPr>
        <p:spPr>
          <a:xfrm>
            <a:off x="10078278" y="2316725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סופית לסיווג	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478E32A-C733-CCFB-7D7D-F9D296CCE7A3}"/>
              </a:ext>
            </a:extLst>
          </p:cNvPr>
          <p:cNvSpPr/>
          <p:nvPr/>
        </p:nvSpPr>
        <p:spPr>
          <a:xfrm>
            <a:off x="10078278" y="2694466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13D258-290F-8B46-5EF5-6EAA053E65C9}"/>
              </a:ext>
            </a:extLst>
          </p:cNvPr>
          <p:cNvSpPr/>
          <p:nvPr/>
        </p:nvSpPr>
        <p:spPr>
          <a:xfrm>
            <a:off x="10134945" y="2808510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F96F001-7D96-540E-412E-4E7B9E002189}"/>
              </a:ext>
            </a:extLst>
          </p:cNvPr>
          <p:cNvSpPr/>
          <p:nvPr/>
        </p:nvSpPr>
        <p:spPr>
          <a:xfrm>
            <a:off x="10078278" y="3214266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DE7807-7A86-315D-F902-BA20D2A0B836}"/>
              </a:ext>
            </a:extLst>
          </p:cNvPr>
          <p:cNvSpPr/>
          <p:nvPr/>
        </p:nvSpPr>
        <p:spPr>
          <a:xfrm>
            <a:off x="10208495" y="3277599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עצירה מוקדמת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במקרה שאין שיפור בזמן אימון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03C955F-99B3-3407-0E8D-3F23353A6B1C}"/>
              </a:ext>
            </a:extLst>
          </p:cNvPr>
          <p:cNvSpPr/>
          <p:nvPr/>
        </p:nvSpPr>
        <p:spPr>
          <a:xfrm>
            <a:off x="10018642" y="3872454"/>
            <a:ext cx="457200" cy="1285955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62A8E2-DC3F-450B-22BA-F4F7F1F8B9B8}"/>
              </a:ext>
            </a:extLst>
          </p:cNvPr>
          <p:cNvSpPr/>
          <p:nvPr/>
        </p:nvSpPr>
        <p:spPr>
          <a:xfrm>
            <a:off x="10078278" y="429998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50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67A3C65-8497-ED1D-0B6B-12F25009FCD4}"/>
              </a:ext>
            </a:extLst>
          </p:cNvPr>
          <p:cNvSpPr/>
          <p:nvPr/>
        </p:nvSpPr>
        <p:spPr>
          <a:xfrm>
            <a:off x="10075309" y="5296373"/>
            <a:ext cx="457200" cy="858420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B8A1EB-F492-973D-0388-3261C82BE65C}"/>
              </a:ext>
            </a:extLst>
          </p:cNvPr>
          <p:cNvSpPr/>
          <p:nvPr/>
        </p:nvSpPr>
        <p:spPr>
          <a:xfrm>
            <a:off x="10134945" y="550745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והדפסת התוצאות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570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en-IL" sz="11500" b="1">
                <a:solidFill>
                  <a:schemeClr val="accent3">
                    <a:lumMod val="50000"/>
                  </a:schemeClr>
                </a:solidFill>
              </a:rPr>
              <a:t>LSTM</a:t>
            </a: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654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B83E06-2EB6-2415-30AA-B4C99C30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53700"/>
            <a:ext cx="7772400" cy="5950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E3B6CE-0E0B-A843-71F8-88228E223333}"/>
              </a:ext>
            </a:extLst>
          </p:cNvPr>
          <p:cNvSpPr/>
          <p:nvPr/>
        </p:nvSpPr>
        <p:spPr>
          <a:xfrm>
            <a:off x="10147377" y="1202018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אתחול מודל סדרתי בעל שכבות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0F185E-5C0D-A84E-3830-0E2FB3CA8D26}"/>
              </a:ext>
            </a:extLst>
          </p:cNvPr>
          <p:cNvCxnSpPr>
            <a:cxnSpLocks/>
          </p:cNvCxnSpPr>
          <p:nvPr/>
        </p:nvCxnSpPr>
        <p:spPr>
          <a:xfrm>
            <a:off x="4639495" y="1332823"/>
            <a:ext cx="569720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49153876-5871-0844-E39A-E9F2CE72FDD9}"/>
              </a:ext>
            </a:extLst>
          </p:cNvPr>
          <p:cNvSpPr/>
          <p:nvPr/>
        </p:nvSpPr>
        <p:spPr>
          <a:xfrm>
            <a:off x="10090710" y="2228707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AF0083-67E3-A513-A5A6-4CCE1C848FD1}"/>
              </a:ext>
            </a:extLst>
          </p:cNvPr>
          <p:cNvSpPr/>
          <p:nvPr/>
        </p:nvSpPr>
        <p:spPr>
          <a:xfrm>
            <a:off x="10147377" y="234275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3471E3C-3816-3729-0C3A-70804E95D147}"/>
              </a:ext>
            </a:extLst>
          </p:cNvPr>
          <p:cNvSpPr/>
          <p:nvPr/>
        </p:nvSpPr>
        <p:spPr>
          <a:xfrm>
            <a:off x="10090710" y="2804664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FA29C3-C42C-674B-1E4D-14F420942057}"/>
              </a:ext>
            </a:extLst>
          </p:cNvPr>
          <p:cNvSpPr/>
          <p:nvPr/>
        </p:nvSpPr>
        <p:spPr>
          <a:xfrm>
            <a:off x="10220927" y="286799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עצירה מוקדמת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במקרה שאין שיפור בזמן אימון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0FC4D71-6590-FA61-435B-0C3A8C4D8B33}"/>
              </a:ext>
            </a:extLst>
          </p:cNvPr>
          <p:cNvSpPr/>
          <p:nvPr/>
        </p:nvSpPr>
        <p:spPr>
          <a:xfrm>
            <a:off x="10047985" y="3657009"/>
            <a:ext cx="457200" cy="129267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54BDAC-B684-E7F0-B6AA-E4815374AE0B}"/>
              </a:ext>
            </a:extLst>
          </p:cNvPr>
          <p:cNvSpPr/>
          <p:nvPr/>
        </p:nvSpPr>
        <p:spPr>
          <a:xfrm>
            <a:off x="10090710" y="4081393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50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D7493245-F15D-AD95-7197-6D44A37EF167}"/>
              </a:ext>
            </a:extLst>
          </p:cNvPr>
          <p:cNvSpPr/>
          <p:nvPr/>
        </p:nvSpPr>
        <p:spPr>
          <a:xfrm>
            <a:off x="10047985" y="5316765"/>
            <a:ext cx="457200" cy="64197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5C69F0-5B0E-7767-69F6-DF48284395FE}"/>
              </a:ext>
            </a:extLst>
          </p:cNvPr>
          <p:cNvSpPr/>
          <p:nvPr/>
        </p:nvSpPr>
        <p:spPr>
          <a:xfrm>
            <a:off x="10090710" y="544053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והדפסת התוצאות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E79297-536D-066B-B397-95A89040396D}"/>
              </a:ext>
            </a:extLst>
          </p:cNvPr>
          <p:cNvCxnSpPr>
            <a:cxnSpLocks/>
          </p:cNvCxnSpPr>
          <p:nvPr/>
        </p:nvCxnSpPr>
        <p:spPr>
          <a:xfrm>
            <a:off x="6262885" y="1924834"/>
            <a:ext cx="407381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0BED1A8-14F6-9365-29CF-0112B6416977}"/>
              </a:ext>
            </a:extLst>
          </p:cNvPr>
          <p:cNvSpPr/>
          <p:nvPr/>
        </p:nvSpPr>
        <p:spPr>
          <a:xfrm>
            <a:off x="10076146" y="1791307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סופית לסיווג	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2E3AF4-CD68-547D-9963-632724A62DE9}"/>
              </a:ext>
            </a:extLst>
          </p:cNvPr>
          <p:cNvCxnSpPr>
            <a:cxnSpLocks/>
          </p:cNvCxnSpPr>
          <p:nvPr/>
        </p:nvCxnSpPr>
        <p:spPr>
          <a:xfrm>
            <a:off x="6792972" y="1709486"/>
            <a:ext cx="354372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E40E1DB-9893-D54C-5AE2-9B4C7AB7C848}"/>
              </a:ext>
            </a:extLst>
          </p:cNvPr>
          <p:cNvSpPr/>
          <p:nvPr/>
        </p:nvSpPr>
        <p:spPr>
          <a:xfrm>
            <a:off x="10090710" y="1575843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שכבת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LSTM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עם 32 תאים</a:t>
            </a:r>
          </a:p>
        </p:txBody>
      </p:sp>
    </p:spTree>
    <p:extLst>
      <p:ext uri="{BB962C8B-B14F-4D97-AF65-F5344CB8AC3E}">
        <p14:creationId xmlns:p14="http://schemas.microsoft.com/office/powerpoint/2010/main" val="2024690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Transformers</a:t>
            </a:r>
            <a:endParaRPr lang="en-IL" sz="9600" b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26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5191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תיאורטית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06):</a:t>
            </a:r>
            <a:endParaRPr lang="en-IL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6A15E-1A93-7E11-F0A5-C9D43FE3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8496"/>
            <a:ext cx="9601200" cy="3988904"/>
          </a:xfrm>
        </p:spPr>
        <p:txBody>
          <a:bodyPr/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סרטונים של </a:t>
            </a:r>
            <a:r>
              <a:rPr lang="en-US" dirty="0"/>
              <a:t>StatQuest</a:t>
            </a:r>
            <a:r>
              <a:rPr lang="he-IL" dirty="0"/>
              <a:t> על </a:t>
            </a:r>
            <a:r>
              <a:rPr lang="en-US" dirty="0"/>
              <a:t>,</a:t>
            </a:r>
            <a:r>
              <a:rPr lang="he-IL" dirty="0"/>
              <a:t>R</a:t>
            </a:r>
            <a:r>
              <a:rPr lang="en-US" dirty="0"/>
              <a:t>NN</a:t>
            </a:r>
            <a:r>
              <a:rPr lang="he-IL" dirty="0"/>
              <a:t> </a:t>
            </a:r>
            <a:r>
              <a:rPr lang="en-US" dirty="0"/>
              <a:t>CNN</a:t>
            </a:r>
            <a:r>
              <a:rPr lang="he-IL" dirty="0"/>
              <a:t> ו-</a:t>
            </a:r>
            <a:r>
              <a:rPr lang="en-US" dirty="0"/>
              <a:t>LSTM</a:t>
            </a:r>
            <a:r>
              <a:rPr lang="he-IL" dirty="0"/>
              <a:t> (שיפור של R</a:t>
            </a:r>
            <a:r>
              <a:rPr lang="en-US" dirty="0"/>
              <a:t>NN</a:t>
            </a:r>
            <a:r>
              <a:rPr lang="he-IL" dirty="0"/>
              <a:t>)</a:t>
            </a:r>
            <a:r>
              <a:rPr lang="en-US" dirty="0"/>
              <a:t>.</a:t>
            </a:r>
            <a:endParaRPr lang="he-IL" dirty="0"/>
          </a:p>
          <a:p>
            <a:pPr algn="r" rtl="1"/>
            <a:r>
              <a:rPr lang="he-IL" dirty="0"/>
              <a:t>סרטון הסבר של 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Nachiketa Hebbar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</a:rPr>
              <a:t> על T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ime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Series Forcasting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עם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.LSTM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לקט הסרטונים של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Big DataNights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(בערך 4 סרטונים מהפלייליסט)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סרטון הסבר של 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Umar Jamil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על מודל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Transformers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.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ביצענו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Code Review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יחד עם עמית ועברנו על הקוד של ה-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LSTM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וה-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.CNN</a:t>
            </a:r>
            <a:endParaRPr lang="en-US" dirty="0">
              <a:solidFill>
                <a:srgbClr val="000000"/>
              </a:solidFill>
              <a:effectLst/>
              <a:latin typeface=".SF NS"/>
            </a:endParaRPr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533AC566-4DB7-5D47-BD75-D7470853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1970879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4"/>
            <a:extLst>
              <a:ext uri="{FF2B5EF4-FFF2-40B4-BE49-F238E27FC236}">
                <a16:creationId xmlns:a16="http://schemas.microsoft.com/office/drawing/2014/main" id="{9CF230EE-8527-3478-AF5F-3AEA4783F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378384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hlinkClick r:id="rId5"/>
            <a:extLst>
              <a:ext uri="{FF2B5EF4-FFF2-40B4-BE49-F238E27FC236}">
                <a16:creationId xmlns:a16="http://schemas.microsoft.com/office/drawing/2014/main" id="{FCF1BA59-C32B-148E-9AEC-D4760267E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830247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hlinkClick r:id="rId6"/>
            <a:extLst>
              <a:ext uri="{FF2B5EF4-FFF2-40B4-BE49-F238E27FC236}">
                <a16:creationId xmlns:a16="http://schemas.microsoft.com/office/drawing/2014/main" id="{F4F16610-5FBD-9FA2-D166-A0ED8C4A5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253964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hlinkClick r:id="rId7" action="ppaction://hlinksldjump"/>
            <a:extLst>
              <a:ext uri="{FF2B5EF4-FFF2-40B4-BE49-F238E27FC236}">
                <a16:creationId xmlns:a16="http://schemas.microsoft.com/office/drawing/2014/main" id="{7C2A847C-1AF3-86CE-4DA2-A8BA0B2B3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677681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ook Logo PNG Transparent Images Free Download | Vector Files | Pngtree">
            <a:extLst>
              <a:ext uri="{FF2B5EF4-FFF2-40B4-BE49-F238E27FC236}">
                <a16:creationId xmlns:a16="http://schemas.microsoft.com/office/drawing/2014/main" id="{238D460C-615A-1C83-A84F-2942A9BF7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49" t="31228" r="16885" b="29958"/>
          <a:stretch/>
        </p:blipFill>
        <p:spPr bwMode="auto">
          <a:xfrm>
            <a:off x="5096510" y="5057169"/>
            <a:ext cx="2323071" cy="14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88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F81B26-2CE4-ABEC-85A9-FEAEEAFF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8130"/>
            <a:ext cx="7772400" cy="584173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C55E3A1D-E4A8-CCBC-2B94-9192644FD55B}"/>
              </a:ext>
            </a:extLst>
          </p:cNvPr>
          <p:cNvSpPr/>
          <p:nvPr/>
        </p:nvSpPr>
        <p:spPr>
          <a:xfrm>
            <a:off x="10067142" y="139161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2D67B3-E0F4-4743-91D9-88B5031BAFF5}"/>
              </a:ext>
            </a:extLst>
          </p:cNvPr>
          <p:cNvSpPr/>
          <p:nvPr/>
        </p:nvSpPr>
        <p:spPr>
          <a:xfrm>
            <a:off x="10265397" y="147625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קידוד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r>
              <a:rPr lang="he-IL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לערכים נומריים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6382D2D-52A7-9DF2-B746-A83C3A91A22D}"/>
              </a:ext>
            </a:extLst>
          </p:cNvPr>
          <p:cNvSpPr/>
          <p:nvPr/>
        </p:nvSpPr>
        <p:spPr>
          <a:xfrm>
            <a:off x="10067142" y="2998111"/>
            <a:ext cx="396510" cy="2935550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477E79-D47B-D22C-D37B-2A13D177279A}"/>
              </a:ext>
            </a:extLst>
          </p:cNvPr>
          <p:cNvSpPr/>
          <p:nvPr/>
        </p:nvSpPr>
        <p:spPr>
          <a:xfrm>
            <a:off x="10208495" y="2020776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פיצול הדאטה ל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20%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25CB0E3-E0C6-3BC6-DBF7-8069E6ABAD6F}"/>
              </a:ext>
            </a:extLst>
          </p:cNvPr>
          <p:cNvSpPr/>
          <p:nvPr/>
        </p:nvSpPr>
        <p:spPr>
          <a:xfrm>
            <a:off x="10067142" y="2068871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09DD18-0295-4453-A68A-05D9DCC39519}"/>
              </a:ext>
            </a:extLst>
          </p:cNvPr>
          <p:cNvSpPr/>
          <p:nvPr/>
        </p:nvSpPr>
        <p:spPr>
          <a:xfrm>
            <a:off x="10265396" y="3800889"/>
            <a:ext cx="1983505" cy="9387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פונקציה שמגדירה בלוק בודד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לקידוד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transformer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 rtl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הפלט הוא התוצאה של הפעלת השכבות הבאות לקל: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0" algn="ctr" defTabSz="457200" rtl="1" eaLnBrk="1" latinLnBrk="0" hangingPunct="1"/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DFECE-E82C-3001-2C05-8B774B4B1E0A}"/>
              </a:ext>
            </a:extLst>
          </p:cNvPr>
          <p:cNvSpPr/>
          <p:nvPr/>
        </p:nvSpPr>
        <p:spPr>
          <a:xfrm>
            <a:off x="9982200" y="4519424"/>
            <a:ext cx="2145361" cy="6001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נרמול שכבות.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.Multi head self attention</a:t>
            </a:r>
          </a:p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שכבה שמעבירה הלאה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9448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0C403-D91B-32E3-5523-9A1BCA9E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2325"/>
            <a:ext cx="7772400" cy="611334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006E7053-58E6-8138-0A66-A69C251B66BC}"/>
              </a:ext>
            </a:extLst>
          </p:cNvPr>
          <p:cNvSpPr/>
          <p:nvPr/>
        </p:nvSpPr>
        <p:spPr>
          <a:xfrm>
            <a:off x="10135722" y="952141"/>
            <a:ext cx="396510" cy="503606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4F471D-122D-452A-6297-3F9F0A3C28E8}"/>
              </a:ext>
            </a:extLst>
          </p:cNvPr>
          <p:cNvSpPr/>
          <p:nvPr/>
        </p:nvSpPr>
        <p:spPr>
          <a:xfrm>
            <a:off x="10434338" y="3339368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פונקציה שבונה ומחזירה מודל</a:t>
            </a:r>
          </a:p>
        </p:txBody>
      </p:sp>
    </p:spTree>
    <p:extLst>
      <p:ext uri="{BB962C8B-B14F-4D97-AF65-F5344CB8AC3E}">
        <p14:creationId xmlns:p14="http://schemas.microsoft.com/office/powerpoint/2010/main" val="567576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DF8E1-18BE-4587-3838-31CA1F23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412" y="0"/>
            <a:ext cx="667117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101A1E-076E-D467-F698-A35451180BFB}"/>
              </a:ext>
            </a:extLst>
          </p:cNvPr>
          <p:cNvSpPr/>
          <p:nvPr/>
        </p:nvSpPr>
        <p:spPr>
          <a:xfrm>
            <a:off x="9715500" y="49312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משתנה המבוסס של הצורה של הדאטה המאומן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DB995DF-6900-9A78-94D3-E7B553FE578A}"/>
              </a:ext>
            </a:extLst>
          </p:cNvPr>
          <p:cNvCxnSpPr>
            <a:cxnSpLocks/>
          </p:cNvCxnSpPr>
          <p:nvPr/>
        </p:nvCxnSpPr>
        <p:spPr>
          <a:xfrm>
            <a:off x="5606649" y="726155"/>
            <a:ext cx="417039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400C05-0FCB-24BE-AA7D-D63C9D50B674}"/>
              </a:ext>
            </a:extLst>
          </p:cNvPr>
          <p:cNvCxnSpPr>
            <a:cxnSpLocks/>
          </p:cNvCxnSpPr>
          <p:nvPr/>
        </p:nvCxnSpPr>
        <p:spPr>
          <a:xfrm>
            <a:off x="6312964" y="967296"/>
            <a:ext cx="3464082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6C8711B-CF0B-DEC5-969A-6E281550004C}"/>
              </a:ext>
            </a:extLst>
          </p:cNvPr>
          <p:cNvSpPr/>
          <p:nvPr/>
        </p:nvSpPr>
        <p:spPr>
          <a:xfrm>
            <a:off x="9715499" y="814850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כמות ה-</a:t>
            </a: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45566CC-FC65-15D8-4C95-5DFA23BA49EF}"/>
              </a:ext>
            </a:extLst>
          </p:cNvPr>
          <p:cNvSpPr/>
          <p:nvPr/>
        </p:nvSpPr>
        <p:spPr>
          <a:xfrm>
            <a:off x="9573201" y="4750479"/>
            <a:ext cx="457200" cy="129267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F4C7B-B5BF-9DA1-F3E4-238566495EF8}"/>
              </a:ext>
            </a:extLst>
          </p:cNvPr>
          <p:cNvSpPr/>
          <p:nvPr/>
        </p:nvSpPr>
        <p:spPr>
          <a:xfrm>
            <a:off x="9615926" y="5174863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101B2F70-391C-A594-24ED-006253E6E92F}"/>
              </a:ext>
            </a:extLst>
          </p:cNvPr>
          <p:cNvSpPr/>
          <p:nvPr/>
        </p:nvSpPr>
        <p:spPr>
          <a:xfrm>
            <a:off x="9615926" y="6152205"/>
            <a:ext cx="457200" cy="315329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B7E764-A1D4-3962-0901-E5527E3207D0}"/>
              </a:ext>
            </a:extLst>
          </p:cNvPr>
          <p:cNvSpPr/>
          <p:nvPr/>
        </p:nvSpPr>
        <p:spPr>
          <a:xfrm>
            <a:off x="9615926" y="617906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4ACB27-BD28-D069-140D-9A6AD61D9886}"/>
              </a:ext>
            </a:extLst>
          </p:cNvPr>
          <p:cNvSpPr/>
          <p:nvPr/>
        </p:nvSpPr>
        <p:spPr>
          <a:xfrm>
            <a:off x="9573201" y="403982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הדפסת מידע על המודל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28300A-06A3-8F8B-EA02-C6CADDF0657D}"/>
              </a:ext>
            </a:extLst>
          </p:cNvPr>
          <p:cNvCxnSpPr>
            <a:cxnSpLocks/>
          </p:cNvCxnSpPr>
          <p:nvPr/>
        </p:nvCxnSpPr>
        <p:spPr>
          <a:xfrm>
            <a:off x="4580923" y="4170626"/>
            <a:ext cx="5196123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335827F-D888-EA1D-784D-E43D30E4DDEC}"/>
              </a:ext>
            </a:extLst>
          </p:cNvPr>
          <p:cNvSpPr/>
          <p:nvPr/>
        </p:nvSpPr>
        <p:spPr>
          <a:xfrm>
            <a:off x="9584912" y="3204897"/>
            <a:ext cx="457200" cy="593779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4B5195-CAEB-4575-8098-1CD3F31147D1}"/>
              </a:ext>
            </a:extLst>
          </p:cNvPr>
          <p:cNvSpPr/>
          <p:nvPr/>
        </p:nvSpPr>
        <p:spPr>
          <a:xfrm>
            <a:off x="9615926" y="336256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0E67AFC8-7044-BF55-8754-298AE97372DE}"/>
              </a:ext>
            </a:extLst>
          </p:cNvPr>
          <p:cNvSpPr/>
          <p:nvPr/>
        </p:nvSpPr>
        <p:spPr>
          <a:xfrm>
            <a:off x="9615926" y="1255070"/>
            <a:ext cx="457200" cy="177532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F23CA8-4C43-B316-3933-A2830075D559}"/>
              </a:ext>
            </a:extLst>
          </p:cNvPr>
          <p:cNvSpPr/>
          <p:nvPr/>
        </p:nvSpPr>
        <p:spPr>
          <a:xfrm>
            <a:off x="9615925" y="2000808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בניית המודל</a:t>
            </a:r>
          </a:p>
        </p:txBody>
      </p:sp>
    </p:spTree>
    <p:extLst>
      <p:ext uri="{BB962C8B-B14F-4D97-AF65-F5344CB8AC3E}">
        <p14:creationId xmlns:p14="http://schemas.microsoft.com/office/powerpoint/2010/main" val="196469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13):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624217"/>
          </a:xfrm>
        </p:spPr>
        <p:txBody>
          <a:bodyPr>
            <a:normAutofit fontScale="92500" lnSpcReduction="10000"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הוספת קישורים לחומר התיאורטי של 09</a:t>
            </a:r>
            <a:r>
              <a:rPr lang="en-US" dirty="0"/>
              <a:t>.</a:t>
            </a:r>
            <a:r>
              <a:rPr lang="he-IL" dirty="0"/>
              <a:t>06</a:t>
            </a:r>
            <a:r>
              <a:rPr lang="en-US" dirty="0"/>
              <a:t>.</a:t>
            </a:r>
            <a:endParaRPr lang="he-IL" dirty="0"/>
          </a:p>
          <a:p>
            <a:pPr algn="r" rtl="1"/>
            <a:r>
              <a:rPr lang="he-IL" dirty="0"/>
              <a:t>הוספת הערות לקוד במצגת</a:t>
            </a:r>
            <a:r>
              <a:rPr lang="en-US" dirty="0"/>
              <a:t>.</a:t>
            </a:r>
          </a:p>
          <a:p>
            <a:pPr algn="r" rtl="1"/>
            <a:r>
              <a:rPr lang="he-IL" dirty="0"/>
              <a:t>פתיחת חשבון </a:t>
            </a:r>
            <a:r>
              <a:rPr lang="en-US" sz="1800" dirty="0"/>
              <a:t>GitHub</a:t>
            </a:r>
            <a:r>
              <a:rPr lang="he-IL" dirty="0"/>
              <a:t>: 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לאור מחקר חדש</a:t>
            </a:r>
            <a:r>
              <a:rPr lang="en-US" dirty="0"/>
              <a:t>,</a:t>
            </a:r>
            <a:r>
              <a:rPr lang="he-IL" dirty="0"/>
              <a:t> החלטנו לבצע התנסות חוזרת עם המודלים הקיימים (</a:t>
            </a:r>
            <a:r>
              <a:rPr lang="he-IL" sz="1800" dirty="0"/>
              <a:t>L</a:t>
            </a:r>
            <a:r>
              <a:rPr lang="en-US" sz="1800" dirty="0"/>
              <a:t>ST</a:t>
            </a:r>
            <a:r>
              <a:rPr lang="he-IL" sz="1800" dirty="0"/>
              <a:t>M </a:t>
            </a:r>
            <a:r>
              <a:rPr lang="he-IL" dirty="0"/>
              <a:t>ו-</a:t>
            </a:r>
            <a:r>
              <a:rPr lang="en-US" sz="1800" dirty="0"/>
              <a:t>CNN</a:t>
            </a:r>
            <a:r>
              <a:rPr lang="he-IL" dirty="0"/>
              <a:t>) תוך התעלמות מע מודת ה-</a:t>
            </a:r>
            <a:r>
              <a:rPr lang="en-US" dirty="0"/>
              <a:t>,</a:t>
            </a:r>
            <a:r>
              <a:rPr lang="en-US" sz="1800" dirty="0"/>
              <a:t>Time Difference</a:t>
            </a:r>
            <a:r>
              <a:rPr lang="he-IL" sz="1800" dirty="0"/>
              <a:t> </a:t>
            </a:r>
            <a:r>
              <a:rPr lang="he-IL" dirty="0"/>
              <a:t>והפקת דוח סיווג כאשר בדקנו כל תרחיש ללא שלב לחיצת היד: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כמות פאקטות: 50</a:t>
            </a:r>
            <a:r>
              <a:rPr lang="en-US" dirty="0"/>
              <a:t>/</a:t>
            </a:r>
            <a:r>
              <a:rPr lang="he-IL" dirty="0"/>
              <a:t> 100</a:t>
            </a:r>
            <a:r>
              <a:rPr lang="en-US" dirty="0"/>
              <a:t>.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טווח זמנים: שנייה / 2 שניות</a:t>
            </a:r>
            <a:r>
              <a:rPr lang="en-US" dirty="0"/>
              <a:t>.</a:t>
            </a:r>
          </a:p>
          <a:p>
            <a:pPr marL="0" indent="0" algn="r" rtl="1">
              <a:buNone/>
            </a:pPr>
            <a:r>
              <a:rPr lang="he-IL" sz="1500" dirty="0"/>
              <a:t>לא ראינו סיבה להמשיך כי לא הבחנו בשיפור ואף בחלק מהתוצאות בפגיעה בתוצאות</a:t>
            </a:r>
            <a:r>
              <a:rPr lang="en-US" sz="1500" dirty="0"/>
              <a:t>.</a:t>
            </a:r>
          </a:p>
          <a:p>
            <a:pPr algn="r" rtl="1"/>
            <a:r>
              <a:rPr lang="he-IL" sz="2100" dirty="0"/>
              <a:t>הפקת דוח סיווג לבדיקות של ה-09</a:t>
            </a:r>
            <a:r>
              <a:rPr lang="en-US" sz="2100" dirty="0"/>
              <a:t>.</a:t>
            </a:r>
            <a:r>
              <a:rPr lang="he-IL" sz="2100" dirty="0"/>
              <a:t>06</a:t>
            </a:r>
            <a:r>
              <a:rPr lang="en-US" sz="2100" dirty="0"/>
              <a:t>.</a:t>
            </a:r>
            <a:endParaRPr lang="he-IL" sz="2100" dirty="0"/>
          </a:p>
          <a:p>
            <a:pPr algn="r" rtl="1"/>
            <a:r>
              <a:rPr lang="he-IL" sz="2100" dirty="0"/>
              <a:t>ניתוח הסינונים שנעשו על פי זמן או כמות פאקטות</a:t>
            </a:r>
            <a:r>
              <a:rPr lang="en-US" sz="2100" dirty="0"/>
              <a:t>.</a:t>
            </a:r>
            <a:endParaRPr lang="he-IL" sz="2100" dirty="0"/>
          </a:p>
          <a:p>
            <a:pPr algn="r" rtl="1"/>
            <a:endParaRPr lang="he-IL" sz="2100" dirty="0"/>
          </a:p>
          <a:p>
            <a:pPr marL="0" indent="0" algn="r" rtl="1">
              <a:buNone/>
            </a:pPr>
            <a:endParaRPr lang="en-US" sz="1500" dirty="0"/>
          </a:p>
          <a:p>
            <a:pPr marL="987552" lvl="1" indent="-457200" algn="r" rtl="1">
              <a:buFont typeface="+mj-lt"/>
              <a:buAutoNum type="arabicPeriod"/>
            </a:pPr>
            <a:endParaRPr lang="he-IL" dirty="0"/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None/>
            </a:pPr>
            <a:endParaRPr lang="en-US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itHub Logos and Usage · GitHub">
            <a:hlinkClick r:id="rId4"/>
            <a:extLst>
              <a:ext uri="{FF2B5EF4-FFF2-40B4-BE49-F238E27FC236}">
                <a16:creationId xmlns:a16="http://schemas.microsoft.com/office/drawing/2014/main" id="{28C0121D-A812-307F-EA96-6E0ED8CE2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661" y="2320999"/>
            <a:ext cx="430369" cy="43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874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A992-7210-2555-275B-CB46FD352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5591"/>
          </a:xfrm>
        </p:spPr>
        <p:txBody>
          <a:bodyPr/>
          <a:lstStyle/>
          <a:p>
            <a:pPr algn="ctr" rtl="1"/>
            <a:r>
              <a:rPr lang="he-IL" dirty="0"/>
              <a:t>ניתוח הסינונים של ה-06.09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3" y="1638300"/>
            <a:ext cx="9942653" cy="905591"/>
          </a:xfrm>
        </p:spPr>
        <p:txBody>
          <a:bodyPr/>
          <a:lstStyle/>
          <a:p>
            <a:pPr marL="0" indent="0" algn="r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Beirut" pitchFamily="2" charset="-78"/>
                <a:cs typeface="+mj-cs"/>
              </a:rPr>
              <a:t>בפגישה האחרונה, עלה חשד שבמהלך הסינונים איבדנו קלאס שלם של קלסיפיקציה ולכן התקבלו תוצאות חריגות. לכן, השבוע ביצענו כמה בדיקות בכדי לגלות כמה סשיינים שונים קיימים לאחר כל אחד מהסינונים.</a:t>
            </a:r>
          </a:p>
          <a:p>
            <a:pPr marL="0" indent="0" algn="r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AD3937A7-FCDD-EDFF-DDB6-2D69F9103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6B915EC-570C-6CD2-1865-1C44B127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49" y="3054301"/>
            <a:ext cx="5448300" cy="1549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084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1" y="357842"/>
            <a:ext cx="9942653" cy="905591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סינון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כמות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latin typeface="Arial Hebrew" pitchFamily="2" charset="-79"/>
                <a:cs typeface="+mj-cs"/>
              </a:rPr>
              <a:t>ה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פאקטות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,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בדקנו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את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מספר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הפאקטות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המינימלי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בסשיין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כל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קלאס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.</a:t>
            </a:r>
          </a:p>
          <a:p>
            <a:pPr marL="0" indent="0" algn="r" rtl="1">
              <a:buNone/>
            </a:pPr>
            <a:r>
              <a:rPr lang="he-IL" u="sng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השתמשנו בקוד הבא:</a:t>
            </a:r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>
              <a:cs typeface="+mj-cs"/>
            </a:endParaRPr>
          </a:p>
        </p:txBody>
      </p:sp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056548F-778E-8F5D-5FA0-90C7B48A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17" y="849227"/>
            <a:ext cx="4135755" cy="2776132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C089C15-C1A3-B412-75AF-D1F098D22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DBA2B-F74D-9B24-29F4-78276564000D}"/>
              </a:ext>
            </a:extLst>
          </p:cNvPr>
          <p:cNvSpPr txBox="1"/>
          <p:nvPr/>
        </p:nvSpPr>
        <p:spPr>
          <a:xfrm>
            <a:off x="9644742" y="3844118"/>
            <a:ext cx="142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</a:t>
            </a:r>
            <a:r>
              <a:rPr lang="he-IL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תוצאות:</a:t>
            </a:r>
            <a:endParaRPr lang="he-IL" sz="2000" u="sng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93C49FC-23AE-3BBD-D645-D7C11FD26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4" y="3922938"/>
            <a:ext cx="6096000" cy="10904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842A44-DB6B-7F37-0635-EB03A5D8F86C}"/>
              </a:ext>
            </a:extLst>
          </p:cNvPr>
          <p:cNvSpPr txBox="1"/>
          <p:nvPr/>
        </p:nvSpPr>
        <p:spPr>
          <a:xfrm>
            <a:off x="4971323" y="51263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כלומר, עבור שימוש בעד 150 הפאקטות הראשונות, לא אבד אף סשיין.</a:t>
            </a:r>
          </a:p>
        </p:txBody>
      </p:sp>
    </p:spTree>
    <p:extLst>
      <p:ext uri="{BB962C8B-B14F-4D97-AF65-F5344CB8AC3E}">
        <p14:creationId xmlns:p14="http://schemas.microsoft.com/office/powerpoint/2010/main" val="4025237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1" y="357842"/>
            <a:ext cx="9942653" cy="905591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סינון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זמן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,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בדקנו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את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מספר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הסשיינים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באורך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ל-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2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שניות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.</a:t>
            </a:r>
          </a:p>
          <a:p>
            <a:pPr marL="0" indent="0" algn="r" rtl="1">
              <a:buNone/>
            </a:pPr>
            <a:r>
              <a:rPr lang="he-IL" u="sng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השתמשנו בקוד הבא:</a:t>
            </a:r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>
              <a:cs typeface="+mj-cs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C089C15-C1A3-B412-75AF-D1F098D22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DBA2B-F74D-9B24-29F4-78276564000D}"/>
              </a:ext>
            </a:extLst>
          </p:cNvPr>
          <p:cNvSpPr txBox="1"/>
          <p:nvPr/>
        </p:nvSpPr>
        <p:spPr>
          <a:xfrm>
            <a:off x="9644742" y="3844118"/>
            <a:ext cx="142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</a:t>
            </a:r>
            <a:r>
              <a:rPr lang="he-IL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תוצאות:</a:t>
            </a:r>
            <a:endParaRPr lang="he-IL" sz="2000" u="sng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42A44-DB6B-7F37-0635-EB03A5D8F86C}"/>
              </a:ext>
            </a:extLst>
          </p:cNvPr>
          <p:cNvSpPr txBox="1"/>
          <p:nvPr/>
        </p:nvSpPr>
        <p:spPr>
          <a:xfrm>
            <a:off x="2392359" y="4953189"/>
            <a:ext cx="8674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ניתן לראות כי לא איבדנו אף קלאס, אך כן איבדנו סשיינים.</a:t>
            </a:r>
          </a:p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בנוסף, נוצר דיספרופורציה בין מספר הסשיינים בקלאס של</a:t>
            </a:r>
            <a:r>
              <a:rPr lang="en-US" b="0" i="0" dirty="0">
                <a:solidFill>
                  <a:srgbClr val="000000"/>
                </a:solidFill>
                <a:effectLst/>
                <a:latin typeface="inherit"/>
              </a:rPr>
              <a:t>Google Music </a:t>
            </a:r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 לקלאסים האחרים.</a:t>
            </a: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1A4C2FAF-1AC7-4182-4862-AAAC277F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17" y="875806"/>
            <a:ext cx="3820483" cy="2764622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0A762A6E-CE2C-9FB9-C895-1DAC9E7CA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59" y="4005596"/>
            <a:ext cx="7407275" cy="9055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9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CNN</a:t>
            </a:r>
            <a:r>
              <a:rPr lang="he-IL" b="1" u="sng" dirty="0">
                <a:latin typeface="Cooper Black" panose="0208090404030B020404" pitchFamily="18" charset="77"/>
              </a:rPr>
              <a:t>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B2B18F-DEBB-BB4A-2280-1183EE1398B6}"/>
              </a:ext>
            </a:extLst>
          </p:cNvPr>
          <p:cNvSpPr txBox="1">
            <a:spLocks/>
          </p:cNvSpPr>
          <p:nvPr/>
        </p:nvSpPr>
        <p:spPr>
          <a:xfrm>
            <a:off x="9223662" y="4500213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1BB583B-8B19-35FE-0986-48055CB806A0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D66CB-8882-CA7F-D894-112CCD09707E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5C53D6-1060-8E99-5F32-DCA37CA9D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7015"/>
          <a:stretch/>
        </p:blipFill>
        <p:spPr>
          <a:xfrm>
            <a:off x="3715252" y="2333167"/>
            <a:ext cx="3982719" cy="307782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D331A9-E6CE-EA28-6B50-54FCFFDA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1" y="2727548"/>
            <a:ext cx="3982719" cy="1518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ACA6D4-8B5D-5F56-D22F-844DCCEB0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0" y="4521842"/>
            <a:ext cx="3982719" cy="3013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793CB5-B7E2-FB69-9C52-4332E5B7A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49" y="4927596"/>
            <a:ext cx="3982719" cy="16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1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61910" y="4480556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2DD28830-F0F7-E046-3EE9-AF118589E878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80D5A7-36A7-D2F2-7C23-F97E7E9913F7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FF47A-08B9-598F-1D76-D67ACB883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0" r="943"/>
          <a:stretch/>
        </p:blipFill>
        <p:spPr>
          <a:xfrm>
            <a:off x="3715252" y="2306320"/>
            <a:ext cx="3982720" cy="320785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2989B3E-7281-6645-FAA3-48CCA5DA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2" y="2713383"/>
            <a:ext cx="3982720" cy="15764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2E066-3003-4F36-1015-A79B79E34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1" y="4497879"/>
            <a:ext cx="3982719" cy="320784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1F0F615-2D8C-5F6C-870F-321A3E752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0" y="4897732"/>
            <a:ext cx="3982719" cy="16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66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LSTM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6904CBA-AAE1-A730-3DF6-B360B5A4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2" y="2713383"/>
            <a:ext cx="3982720" cy="1558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37A82A-F2DE-5F3F-7C2E-4E579C426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54" b="8208"/>
          <a:stretch/>
        </p:blipFill>
        <p:spPr>
          <a:xfrm>
            <a:off x="3715252" y="2348680"/>
            <a:ext cx="3982720" cy="292083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6F1BEB-ABD3-526F-97D6-9CD41CF4C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2" y="4917676"/>
            <a:ext cx="3982719" cy="15992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C14EA7-D2A5-0F3B-895C-7961C03F8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2" y="4500213"/>
            <a:ext cx="3982719" cy="3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5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06):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2703443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הצלחנו להתחבר לשרת לאחר העדכון בעזרתו של אליה דרך ה-</a:t>
            </a:r>
            <a:r>
              <a:rPr lang="en-US" dirty="0"/>
              <a:t>.</a:t>
            </a:r>
            <a:r>
              <a:rPr lang="he-IL" sz="1800" dirty="0"/>
              <a:t>V</a:t>
            </a:r>
            <a:r>
              <a:rPr lang="en-US" sz="1800" dirty="0"/>
              <a:t>isual Studio</a:t>
            </a:r>
            <a:endParaRPr lang="he-IL" dirty="0"/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התבצע ניסוי להריץ מודל </a:t>
            </a:r>
            <a:r>
              <a:rPr lang="en-US" sz="1800" dirty="0"/>
              <a:t>Transformers</a:t>
            </a:r>
            <a:r>
              <a:rPr lang="he-IL" dirty="0"/>
              <a:t> דרך המחשב האישי ודרך השרת – בשני המקרים נכשל עקב מחסור בזיכרון כרטיס מסך (גם לאחר הורדת פרמטרים כגון גודל ה-</a:t>
            </a:r>
            <a:r>
              <a:rPr lang="en-US" sz="1800" dirty="0"/>
              <a:t>batch</a:t>
            </a:r>
            <a:r>
              <a:rPr lang="he-IL" dirty="0"/>
              <a:t>, מספר ראשים</a:t>
            </a:r>
            <a:r>
              <a:rPr lang="en-US" dirty="0"/>
              <a:t>…</a:t>
            </a:r>
            <a:r>
              <a:rPr lang="he-IL" dirty="0"/>
              <a:t>)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התנסינו עם המודלים הקיימים (</a:t>
            </a:r>
            <a:r>
              <a:rPr lang="he-IL" sz="1800" dirty="0"/>
              <a:t>L</a:t>
            </a:r>
            <a:r>
              <a:rPr lang="en-US" sz="1800" dirty="0"/>
              <a:t>ST</a:t>
            </a:r>
            <a:r>
              <a:rPr lang="he-IL" sz="1800" dirty="0"/>
              <a:t>M </a:t>
            </a:r>
            <a:r>
              <a:rPr lang="he-IL" dirty="0"/>
              <a:t>ו-</a:t>
            </a:r>
            <a:r>
              <a:rPr lang="en-US" sz="1800" dirty="0"/>
              <a:t>CNN</a:t>
            </a:r>
            <a:r>
              <a:rPr lang="he-IL" dirty="0"/>
              <a:t>)</a:t>
            </a:r>
            <a:r>
              <a:rPr lang="en-US" dirty="0"/>
              <a:t>,</a:t>
            </a:r>
            <a:r>
              <a:rPr lang="he-IL" dirty="0"/>
              <a:t> הרצנו ואספנו תוצאות במספר תרחישים</a:t>
            </a:r>
            <a:br>
              <a:rPr lang="en-US" dirty="0"/>
            </a:br>
            <a:r>
              <a:rPr lang="he-IL" dirty="0"/>
              <a:t>כאשר בדקנו כל תרחיש עם וללא שלב לחיצת היד: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כמות פאקטות: 50 / 100 / 150</a:t>
            </a:r>
            <a:r>
              <a:rPr lang="en-US" dirty="0"/>
              <a:t>.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טווח זמנים: שנייה / 2 שניות / 3 שניות</a:t>
            </a:r>
            <a:r>
              <a:rPr lang="en-US" dirty="0"/>
              <a:t>.</a:t>
            </a:r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03" y="4820477"/>
            <a:ext cx="2807594" cy="186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188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23662" y="448947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2FE43AA-509A-F6B2-15B8-F937E87ED49E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2342C3-85E2-6BA9-A11B-EA74A79ECA27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068AF-B147-8060-8A4D-954497CEF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1" y="2316620"/>
            <a:ext cx="3982719" cy="307178"/>
          </a:xfrm>
          <a:prstGeom prst="rect">
            <a:avLst/>
          </a:prstGeom>
        </p:spPr>
      </p:pic>
      <p:pic>
        <p:nvPicPr>
          <p:cNvPr id="9" name="Picture 8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5FD43A9F-BDCB-05E8-265D-4B0EE25D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0" y="2710397"/>
            <a:ext cx="3982719" cy="1632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83D1EF-F8F8-1AE1-505F-1039B556F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49" y="4520765"/>
            <a:ext cx="3982719" cy="327491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3EC94BC-5A76-A0C3-81D1-6C70D7542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48" y="4927014"/>
            <a:ext cx="3982719" cy="157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85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KNN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>
            <a:normAutofit fontScale="92500"/>
          </a:bodyPr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708150-0871-BD9A-869D-84C82358D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776" y="2357787"/>
            <a:ext cx="3982720" cy="202133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A528BD-4BE3-B9A4-3D6C-F32F7FB3E4D5}"/>
              </a:ext>
            </a:extLst>
          </p:cNvPr>
          <p:cNvSpPr txBox="1">
            <a:spLocks/>
          </p:cNvSpPr>
          <p:nvPr/>
        </p:nvSpPr>
        <p:spPr>
          <a:xfrm>
            <a:off x="3063313" y="2314966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פאקטות:</a:t>
            </a:r>
            <a:endParaRPr lang="en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1E9A5B-BABF-5388-251B-ABDD8F38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84" y="2742349"/>
            <a:ext cx="3982720" cy="2004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EE7787-3C97-946B-C9ED-461F4B4D6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776" y="4631279"/>
            <a:ext cx="3982720" cy="201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51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Decision Tree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>
            <a:normAutofit fontScale="92500"/>
          </a:bodyPr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250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CF75D4-9153-F001-8B44-21BFC7B2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234" y="2286000"/>
            <a:ext cx="3995974" cy="20536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CEAD03-E1D9-5E01-2BA4-EFB287C71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585" y="4500213"/>
            <a:ext cx="3975623" cy="2004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DD71CF-0441-937D-517E-90FE541C1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15" y="2737714"/>
            <a:ext cx="3941932" cy="200494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8AF4525-93A4-253C-04CF-78ADDB65750E}"/>
              </a:ext>
            </a:extLst>
          </p:cNvPr>
          <p:cNvSpPr txBox="1">
            <a:spLocks/>
          </p:cNvSpPr>
          <p:nvPr/>
        </p:nvSpPr>
        <p:spPr>
          <a:xfrm>
            <a:off x="3053888" y="231033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פאקטות: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1742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28):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624217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הוספת הערות לקוד הקיים ב-</a:t>
            </a:r>
            <a:r>
              <a:rPr lang="he-IL" dirty="0" err="1"/>
              <a:t>G</a:t>
            </a:r>
            <a:r>
              <a:rPr lang="en-US" dirty="0"/>
              <a:t>itHub</a:t>
            </a:r>
            <a:r>
              <a:rPr lang="he-IL" dirty="0"/>
              <a:t>.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איסוף תוצאות </a:t>
            </a:r>
            <a:r>
              <a:rPr lang="en-US" dirty="0"/>
              <a:t> </a:t>
            </a:r>
            <a:r>
              <a:rPr lang="en-US" sz="1800" dirty="0"/>
              <a:t>weighted avg</a:t>
            </a:r>
            <a:r>
              <a:rPr lang="he-IL" dirty="0"/>
              <a:t>מכלל המודלים </a:t>
            </a:r>
            <a:r>
              <a:rPr lang="en-US" dirty="0"/>
              <a:t>(</a:t>
            </a:r>
            <a:r>
              <a:rPr lang="en-US" sz="1800" dirty="0"/>
              <a:t>LSTM, CNN</a:t>
            </a:r>
            <a:r>
              <a:rPr lang="en-US" dirty="0"/>
              <a:t>)</a:t>
            </a:r>
            <a:br>
              <a:rPr lang="en-US" dirty="0"/>
            </a:br>
            <a:r>
              <a:rPr lang="he-IL" dirty="0"/>
              <a:t>עם שלב לחיצת היד מדאטה בתצורת </a:t>
            </a:r>
            <a:r>
              <a:rPr lang="he-IL" sz="1800" dirty="0"/>
              <a:t>D</a:t>
            </a:r>
            <a:r>
              <a:rPr lang="en-US" sz="1800" dirty="0"/>
              <a:t>L</a:t>
            </a:r>
            <a:r>
              <a:rPr lang="he-IL" sz="1800" dirty="0"/>
              <a:t> </a:t>
            </a:r>
            <a:r>
              <a:rPr lang="he-IL" dirty="0"/>
              <a:t>ו-</a:t>
            </a:r>
            <a:r>
              <a:rPr lang="en-US" dirty="0"/>
              <a:t>.</a:t>
            </a:r>
            <a:r>
              <a:rPr lang="he-IL" sz="1800" dirty="0"/>
              <a:t>T</a:t>
            </a:r>
            <a:r>
              <a:rPr lang="en-US" sz="1800" dirty="0"/>
              <a:t>DL</a:t>
            </a:r>
            <a:br>
              <a:rPr lang="en-US" dirty="0"/>
            </a:br>
            <a:r>
              <a:rPr lang="en-US" sz="1400" dirty="0"/>
              <a:t>-</a:t>
            </a:r>
            <a:r>
              <a:rPr lang="he-IL" sz="1400" dirty="0"/>
              <a:t> הנתונים המלאים בתיקייה בשרת בנתיב </a:t>
            </a:r>
            <a:r>
              <a:rPr lang="en-US" sz="1400" dirty="0"/>
              <a:t>.”</a:t>
            </a:r>
            <a:r>
              <a:rPr lang="he-IL" sz="1400" dirty="0"/>
              <a:t>s</a:t>
            </a:r>
            <a:r>
              <a:rPr lang="en-US" sz="1400" dirty="0"/>
              <a:t>halev/Public/Weighted AVG”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הצגת הדאטה ב-</a:t>
            </a:r>
            <a:r>
              <a:rPr lang="en-US" sz="1800" dirty="0"/>
              <a:t>Bar Chart</a:t>
            </a:r>
            <a:r>
              <a:rPr lang="he-IL" sz="1800" dirty="0"/>
              <a:t> </a:t>
            </a:r>
            <a:r>
              <a:rPr lang="he-IL" dirty="0"/>
              <a:t>והוספת קובץ הנתונים </a:t>
            </a:r>
            <a:r>
              <a:rPr lang="en-US" dirty="0"/>
              <a:t>(</a:t>
            </a:r>
            <a:r>
              <a:rPr lang="en-US" sz="1800" dirty="0"/>
              <a:t>Packet Count Results.csv</a:t>
            </a:r>
            <a:r>
              <a:rPr lang="en-US" dirty="0"/>
              <a:t>)</a:t>
            </a:r>
            <a:r>
              <a:rPr lang="he-IL" dirty="0"/>
              <a:t> ל-</a:t>
            </a:r>
            <a:r>
              <a:rPr lang="en-US" sz="1800" dirty="0"/>
              <a:t>.GitHub</a:t>
            </a:r>
            <a:endParaRPr lang="he-IL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563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 analyze by packets count</a:t>
            </a:r>
            <a:endParaRPr lang="en-IL" b="1" u="sng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866244"/>
              </p:ext>
            </p:extLst>
          </p:nvPr>
        </p:nvGraphicFramePr>
        <p:xfrm>
          <a:off x="2509520" y="1889760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928224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898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L</a:t>
                      </a:r>
                      <a:r>
                        <a:rPr lang="en-US" dirty="0"/>
                        <a:t>STM (TDL)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CNN (TDL)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LSTM (DL)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CNN (DL)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0.94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0.96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054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</p:grp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2016617"/>
            <a:ext cx="3355942" cy="2350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89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sp>
        <p:nvSpPr>
          <p:cNvPr id="91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42F25-E253-C7D5-DB9F-9D525C13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31" y="1306117"/>
            <a:ext cx="5556203" cy="437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48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KNN vs Decision Tree</a:t>
            </a:r>
            <a:endParaRPr lang="en-IL" b="1" u="sng">
              <a:latin typeface="Cooper Black" panose="0208090404030B020404" pitchFamily="18" charset="77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A06D12-9757-7BD5-A4CC-29732DD6D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693083"/>
              </p:ext>
            </p:extLst>
          </p:nvPr>
        </p:nvGraphicFramePr>
        <p:xfrm>
          <a:off x="1286189" y="2081506"/>
          <a:ext cx="9686611" cy="3976395"/>
        </p:xfrm>
        <a:graphic>
          <a:graphicData uri="http://schemas.openxmlformats.org/drawingml/2006/table">
            <a:tbl>
              <a:tblPr/>
              <a:tblGrid>
                <a:gridCol w="1044162">
                  <a:extLst>
                    <a:ext uri="{9D8B030D-6E8A-4147-A177-3AD203B41FA5}">
                      <a16:colId xmlns:a16="http://schemas.microsoft.com/office/drawing/2014/main" val="3082899250"/>
                    </a:ext>
                  </a:extLst>
                </a:gridCol>
                <a:gridCol w="1044162">
                  <a:extLst>
                    <a:ext uri="{9D8B030D-6E8A-4147-A177-3AD203B41FA5}">
                      <a16:colId xmlns:a16="http://schemas.microsoft.com/office/drawing/2014/main" val="3635701462"/>
                    </a:ext>
                  </a:extLst>
                </a:gridCol>
                <a:gridCol w="1156610">
                  <a:extLst>
                    <a:ext uri="{9D8B030D-6E8A-4147-A177-3AD203B41FA5}">
                      <a16:colId xmlns:a16="http://schemas.microsoft.com/office/drawing/2014/main" val="1366907153"/>
                    </a:ext>
                  </a:extLst>
                </a:gridCol>
                <a:gridCol w="1140546">
                  <a:extLst>
                    <a:ext uri="{9D8B030D-6E8A-4147-A177-3AD203B41FA5}">
                      <a16:colId xmlns:a16="http://schemas.microsoft.com/office/drawing/2014/main" val="3150501757"/>
                    </a:ext>
                  </a:extLst>
                </a:gridCol>
                <a:gridCol w="1252994">
                  <a:extLst>
                    <a:ext uri="{9D8B030D-6E8A-4147-A177-3AD203B41FA5}">
                      <a16:colId xmlns:a16="http://schemas.microsoft.com/office/drawing/2014/main" val="3409163246"/>
                    </a:ext>
                  </a:extLst>
                </a:gridCol>
                <a:gridCol w="899586">
                  <a:extLst>
                    <a:ext uri="{9D8B030D-6E8A-4147-A177-3AD203B41FA5}">
                      <a16:colId xmlns:a16="http://schemas.microsoft.com/office/drawing/2014/main" val="968464147"/>
                    </a:ext>
                  </a:extLst>
                </a:gridCol>
                <a:gridCol w="1028098">
                  <a:extLst>
                    <a:ext uri="{9D8B030D-6E8A-4147-A177-3AD203B41FA5}">
                      <a16:colId xmlns:a16="http://schemas.microsoft.com/office/drawing/2014/main" val="45746505"/>
                    </a:ext>
                  </a:extLst>
                </a:gridCol>
                <a:gridCol w="995970">
                  <a:extLst>
                    <a:ext uri="{9D8B030D-6E8A-4147-A177-3AD203B41FA5}">
                      <a16:colId xmlns:a16="http://schemas.microsoft.com/office/drawing/2014/main" val="1489590150"/>
                    </a:ext>
                  </a:extLst>
                </a:gridCol>
                <a:gridCol w="1124483">
                  <a:extLst>
                    <a:ext uri="{9D8B030D-6E8A-4147-A177-3AD203B41FA5}">
                      <a16:colId xmlns:a16="http://schemas.microsoft.com/office/drawing/2014/main" val="1074441674"/>
                    </a:ext>
                  </a:extLst>
                </a:gridCol>
              </a:tblGrid>
              <a:tr h="99914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Packet Count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KNN (HS-DL)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KNN (NHS-DL)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KNN (HS-TDL)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KNN (NHS-TDL)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DT (HS-DL)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DT (NHS-DL)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DT (HS-TDL)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DT (NHS-TDL)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957920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0.82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0.82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0.89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0.89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200277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0.85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0.85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6877078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616690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0.83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0.83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079364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110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734722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130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746242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775738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170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440644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9758852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935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306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</p:grp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10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sp>
        <p:nvSpPr>
          <p:cNvPr id="104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5D0182C-4608-7620-933F-17EB7B92E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604461"/>
            <a:ext cx="5659222" cy="384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68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</p:grp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10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sp>
        <p:nvSpPr>
          <p:cNvPr id="104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D0182C-4608-7620-933F-17EB7B92E7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9023" y="1634582"/>
            <a:ext cx="5659222" cy="378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40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 ועיונית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(10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02):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891182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עדכון תוצאות הטבלה + הגרף של שבוע שעבר מ-</a:t>
            </a:r>
            <a:r>
              <a:rPr lang="en-US" sz="1800" dirty="0"/>
              <a:t>Accuracy</a:t>
            </a:r>
            <a:r>
              <a:rPr lang="he-IL" dirty="0"/>
              <a:t> ל-</a:t>
            </a:r>
            <a:r>
              <a:rPr lang="en-US" sz="1800" dirty="0"/>
              <a:t>Weighted AVG</a:t>
            </a:r>
            <a:r>
              <a:rPr lang="he-IL" dirty="0"/>
              <a:t>.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קריאת המאמר על סיווג תנועה באמצעות </a:t>
            </a:r>
            <a:r>
              <a:rPr lang="en-US" sz="1800" dirty="0"/>
              <a:t>mini - FlowPic</a:t>
            </a:r>
            <a:r>
              <a:rPr lang="he-IL" dirty="0"/>
              <a:t>.</a:t>
            </a:r>
            <a:endParaRPr lang="en-US" dirty="0"/>
          </a:p>
          <a:p>
            <a:pPr algn="r" rtl="1"/>
            <a:r>
              <a:rPr lang="he-IL" dirty="0"/>
              <a:t>איסוף תוצאות </a:t>
            </a:r>
            <a:r>
              <a:rPr lang="en-US" dirty="0"/>
              <a:t> </a:t>
            </a:r>
            <a:r>
              <a:rPr lang="en-US" sz="1900" dirty="0"/>
              <a:t>weighted avg</a:t>
            </a:r>
            <a:r>
              <a:rPr lang="he-IL" dirty="0"/>
              <a:t>מכלל המודלים והתצורות עם סינון לפי זמן והצגתם בטבלה וב-</a:t>
            </a:r>
            <a:r>
              <a:rPr lang="en-US" sz="1900" dirty="0"/>
              <a:t>.Bar Char</a:t>
            </a:r>
            <a:endParaRPr lang="he-IL" dirty="0"/>
          </a:p>
          <a:p>
            <a:pPr algn="r" rtl="1"/>
            <a:r>
              <a:rPr lang="he-IL" dirty="0"/>
              <a:t>הרצת 3 המודלים של שירזי (יוצר הדאטה סט של </a:t>
            </a:r>
            <a:r>
              <a:rPr lang="en-US" sz="1800" dirty="0"/>
              <a:t>QUIC</a:t>
            </a:r>
            <a:r>
              <a:rPr lang="he-IL" dirty="0"/>
              <a:t>) ללא שינוי הפרמטרים:</a:t>
            </a:r>
            <a:br>
              <a:rPr lang="en-US" dirty="0"/>
            </a:br>
            <a:r>
              <a:rPr lang="he-IL" dirty="0"/>
              <a:t>- </a:t>
            </a:r>
            <a:r>
              <a:rPr lang="en-US" dirty="0"/>
              <a:t>.</a:t>
            </a:r>
            <a:r>
              <a:rPr lang="en-US" sz="1800" dirty="0"/>
              <a:t>multitaskMasked</a:t>
            </a:r>
            <a:br>
              <a:rPr lang="en-US" dirty="0"/>
            </a:br>
            <a:r>
              <a:rPr lang="he-IL" dirty="0"/>
              <a:t>- </a:t>
            </a:r>
            <a:r>
              <a:rPr lang="en-US" dirty="0"/>
              <a:t>. </a:t>
            </a:r>
            <a:r>
              <a:rPr lang="en-US" sz="1800" dirty="0"/>
              <a:t>singletask</a:t>
            </a:r>
            <a:br>
              <a:rPr lang="en-US" dirty="0"/>
            </a:br>
            <a:r>
              <a:rPr lang="he-IL" dirty="0"/>
              <a:t>- </a:t>
            </a:r>
            <a:r>
              <a:rPr lang="en-US" dirty="0"/>
              <a:t>.</a:t>
            </a:r>
            <a:r>
              <a:rPr lang="en-US" sz="1800" dirty="0"/>
              <a:t>transferlearning</a:t>
            </a:r>
            <a:br>
              <a:rPr lang="en-US" dirty="0"/>
            </a:br>
            <a:r>
              <a:rPr lang="he-IL" dirty="0"/>
              <a:t> והשוואה למודל בעל התוצאות הכי טובות שלנו נכון לעכשיו (</a:t>
            </a:r>
            <a:r>
              <a:rPr lang="en-US" sz="1800" dirty="0"/>
              <a:t>CNN TDL</a:t>
            </a:r>
            <a:r>
              <a:rPr lang="he-IL" dirty="0"/>
              <a:t>)</a:t>
            </a:r>
            <a:r>
              <a:rPr lang="en-US" dirty="0"/>
              <a:t>.</a:t>
            </a:r>
          </a:p>
          <a:p>
            <a:pPr algn="r" rtl="1"/>
            <a:r>
              <a:rPr lang="he-IL" dirty="0"/>
              <a:t>הרצת כל המודלים עם </a:t>
            </a:r>
            <a:r>
              <a:rPr lang="en-US" sz="1800" dirty="0"/>
              <a:t>Pcaps</a:t>
            </a:r>
            <a:r>
              <a:rPr lang="he-IL" dirty="0"/>
              <a:t> </a:t>
            </a:r>
            <a:r>
              <a:rPr lang="en-US" sz="1800" dirty="0"/>
              <a:t>QUIC</a:t>
            </a:r>
            <a:r>
              <a:rPr lang="he-IL" sz="1800" dirty="0"/>
              <a:t> והנפקת טבלה + </a:t>
            </a:r>
            <a:r>
              <a:rPr lang="en-US" sz="1800" dirty="0"/>
              <a:t>.Bar Char</a:t>
            </a:r>
          </a:p>
          <a:p>
            <a:pPr algn="r" rtl="1"/>
            <a:r>
              <a:rPr lang="he-IL" sz="1800" dirty="0"/>
              <a:t>ניתוח התוצאות של מודל רובוטריקים על </a:t>
            </a:r>
            <a:r>
              <a:rPr lang="en-US" sz="1800" dirty="0"/>
              <a:t>.QUIC</a:t>
            </a:r>
            <a:endParaRPr lang="he-IL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hlinkClick r:id="rId4"/>
            <a:extLst>
              <a:ext uri="{FF2B5EF4-FFF2-40B4-BE49-F238E27FC236}">
                <a16:creationId xmlns:a16="http://schemas.microsoft.com/office/drawing/2014/main" id="{622A8B20-EA02-35EF-77AC-6BFC74EA9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162011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6"/>
            <a:extLst>
              <a:ext uri="{FF2B5EF4-FFF2-40B4-BE49-F238E27FC236}">
                <a16:creationId xmlns:a16="http://schemas.microsoft.com/office/drawing/2014/main" id="{E193D2D2-C7DD-2289-CEE8-E9C10E7F3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050553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42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441" y="189869"/>
            <a:ext cx="9601200" cy="1485900"/>
          </a:xfrm>
        </p:spPr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CNN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61441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534D51-67C7-8C2A-9662-44C23B108B30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67D26A-EAA1-DD32-E578-F3E4F4411B30}"/>
              </a:ext>
            </a:extLst>
          </p:cNvPr>
          <p:cNvSpPr txBox="1">
            <a:spLocks/>
          </p:cNvSpPr>
          <p:nvPr/>
        </p:nvSpPr>
        <p:spPr>
          <a:xfrm>
            <a:off x="9130968" y="8636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4F662E-B6B0-505B-14CD-EB33AE841B59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58661868-8041-965C-EB6B-891D2BC70BFC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73CC59C-75E5-00D7-70C0-F12F4CD7DD09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DCFF81-5F57-DE4D-9CD0-DE096E662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" r="-84"/>
          <a:stretch/>
        </p:blipFill>
        <p:spPr bwMode="auto">
          <a:xfrm>
            <a:off x="4372962" y="5098698"/>
            <a:ext cx="3401431" cy="1645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02E69F-B24B-9A7B-AF9A-41467E839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" r="693"/>
          <a:stretch/>
        </p:blipFill>
        <p:spPr bwMode="auto">
          <a:xfrm>
            <a:off x="4406017" y="3040444"/>
            <a:ext cx="3368376" cy="1708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D1F6BCC-0999-2357-564F-04DD8D406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" r="1279"/>
          <a:stretch/>
        </p:blipFill>
        <p:spPr bwMode="auto">
          <a:xfrm>
            <a:off x="4406017" y="1077291"/>
            <a:ext cx="3368376" cy="16132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440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10027328" cy="780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Comparing our models to </a:t>
            </a:r>
            <a:r>
              <a:rPr lang="en-US" b="1" u="sng" dirty="0" err="1">
                <a:latin typeface="Cooper Black" panose="0208090404030B020404" pitchFamily="18" charset="77"/>
              </a:rPr>
              <a:t>Shrezari’s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98546"/>
              </p:ext>
            </p:extLst>
          </p:nvPr>
        </p:nvGraphicFramePr>
        <p:xfrm>
          <a:off x="1897382" y="1983408"/>
          <a:ext cx="8975764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339">
                  <a:extLst>
                    <a:ext uri="{9D8B030D-6E8A-4147-A177-3AD203B41FA5}">
                      <a16:colId xmlns:a16="http://schemas.microsoft.com/office/drawing/2014/main" val="1412085466"/>
                    </a:ext>
                  </a:extLst>
                </a:gridCol>
                <a:gridCol w="1695339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944874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820106">
                  <a:extLst>
                    <a:ext uri="{9D8B030D-6E8A-4147-A177-3AD203B41FA5}">
                      <a16:colId xmlns:a16="http://schemas.microsoft.com/office/drawing/2014/main" val="1092822478"/>
                    </a:ext>
                  </a:extLst>
                </a:gridCol>
                <a:gridCol w="1820106">
                  <a:extLst>
                    <a:ext uri="{9D8B030D-6E8A-4147-A177-3AD203B41FA5}">
                      <a16:colId xmlns:a16="http://schemas.microsoft.com/office/drawing/2014/main" val="35898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CNN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dirty="0"/>
                        <a:t>MultitaskMasked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Singletask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Transferlearning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Loss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0.1263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1.6786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1.1326</a:t>
                      </a:r>
                      <a:endParaRPr lang="en-I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1.2009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0.4867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0.8133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581645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486C7-EC97-BB92-1ED4-3E35957CA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147" y="4181543"/>
            <a:ext cx="7343521" cy="1427356"/>
          </a:xfrm>
        </p:spPr>
        <p:txBody>
          <a:bodyPr>
            <a:normAutofit/>
          </a:bodyPr>
          <a:lstStyle/>
          <a:p>
            <a:pPr algn="r" rtl="1">
              <a:buFont typeface="Wingdings" pitchFamily="2" charset="2"/>
              <a:buChar char="ü"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את הבדיקות ביצעתי ללא סינון וכולל שלב לחיצת הידיים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</a:t>
            </a:r>
            <a:endParaRPr lang="he-IL" sz="1600" b="1" dirty="0">
              <a:latin typeface="Arial Hebrew" pitchFamily="2" charset="-79"/>
              <a:cs typeface="Arial Hebrew" pitchFamily="2" charset="-79"/>
            </a:endParaRPr>
          </a:p>
          <a:p>
            <a:pPr algn="r" rtl="1">
              <a:buFont typeface="Wingdings" pitchFamily="2" charset="2"/>
              <a:buChar char="ü"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ההחלטה להשוות למודל ה-</a:t>
            </a:r>
            <a:r>
              <a:rPr lang="he-IL" sz="1600" b="1" dirty="0" err="1">
                <a:latin typeface="Arial Hebrew" pitchFamily="2" charset="-79"/>
                <a:cs typeface="Arial Hebrew" pitchFamily="2" charset="-79"/>
              </a:rPr>
              <a:t>C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NN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בתצורת 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TDL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בלבד הייתה לאור התוצאות</a:t>
            </a:r>
            <a:br>
              <a:rPr lang="en-US" sz="1600" b="1" dirty="0">
                <a:latin typeface="Arial Hebrew" pitchFamily="2" charset="-79"/>
                <a:cs typeface="Arial Hebrew" pitchFamily="2" charset="-79"/>
              </a:rPr>
            </a:b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שאספנו עד כה שהעידו כי מודל זה הינו הכי עקבי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, 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יציב ובעל התוצאות הכי גבוהות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</a:t>
            </a:r>
            <a:endParaRPr lang="he-IL" sz="1600" b="1" dirty="0">
              <a:latin typeface="Arial Hebrew" pitchFamily="2" charset="-79"/>
              <a:cs typeface="Arial Hebrew" pitchFamily="2" charset="-79"/>
            </a:endParaRPr>
          </a:p>
          <a:p>
            <a:pPr algn="r" rtl="1">
              <a:buFont typeface="Wingdings" pitchFamily="2" charset="2"/>
              <a:buChar char="ü"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ב-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MM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החשבתי את ה-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.Class Accuracy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5C8655-94F2-68A9-8525-19903EEF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6" y="3335766"/>
            <a:ext cx="3941955" cy="3118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6067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57990" y="375410"/>
            <a:ext cx="9590936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Quic Pcaps models analyzed by packets count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884623"/>
              </p:ext>
            </p:extLst>
          </p:nvPr>
        </p:nvGraphicFramePr>
        <p:xfrm>
          <a:off x="2509520" y="1889760"/>
          <a:ext cx="32512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Accuracies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0.9292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0.9476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0.9543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0.9608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0.9654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0.9693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0.9756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0.9703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0.9730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0.9758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38914ED-F2D1-2DD8-4209-436664718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577440"/>
              </p:ext>
            </p:extLst>
          </p:nvPr>
        </p:nvGraphicFramePr>
        <p:xfrm>
          <a:off x="7313819" y="1889760"/>
          <a:ext cx="3251200" cy="4186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</a:tblGrid>
              <a:tr h="4776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Accuracies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0.9269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0.9426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0.8548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0.9593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0.8490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0.9474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0.8835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0.9348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0.8908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0.9283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DC50DCC-5B8A-D94A-4B7C-C1DAE85E0508}"/>
              </a:ext>
            </a:extLst>
          </p:cNvPr>
          <p:cNvSpPr txBox="1"/>
          <p:nvPr/>
        </p:nvSpPr>
        <p:spPr>
          <a:xfrm>
            <a:off x="3288437" y="1262018"/>
            <a:ext cx="1481683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dirty="0">
                <a:latin typeface="Zapfino" panose="03030300040707070C03" pitchFamily="66" charset="77"/>
              </a:rPr>
              <a:t>CNN</a:t>
            </a:r>
            <a:endParaRPr lang="en-IL" sz="2400">
              <a:latin typeface="Zapfino" panose="03030300040707070C03" pitchFamily="66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42D591-E4BF-4572-ECCA-E8FA1DE2E0CD}"/>
              </a:ext>
            </a:extLst>
          </p:cNvPr>
          <p:cNvSpPr txBox="1"/>
          <p:nvPr/>
        </p:nvSpPr>
        <p:spPr>
          <a:xfrm>
            <a:off x="8210218" y="1244613"/>
            <a:ext cx="1481683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dirty="0">
                <a:latin typeface="Zapfino" panose="03030300040707070C03" pitchFamily="66" charset="77"/>
              </a:rPr>
              <a:t>LSTM</a:t>
            </a:r>
            <a:endParaRPr lang="en-IL" sz="2400">
              <a:latin typeface="Zapfino" panose="03030300040707070C03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13666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3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103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</p:grp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1037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sp>
        <p:nvSpPr>
          <p:cNvPr id="1039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pic>
        <p:nvPicPr>
          <p:cNvPr id="1026" name="Picture 2" descr="A graph of red and blue bars&#10;&#10;Description automatically generated">
            <a:extLst>
              <a:ext uri="{FF2B5EF4-FFF2-40B4-BE49-F238E27FC236}">
                <a16:creationId xmlns:a16="http://schemas.microsoft.com/office/drawing/2014/main" id="{FC3ADCB4-660B-D46A-ECAE-6CCB54233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4915" y="2016617"/>
            <a:ext cx="5869502" cy="290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900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D33DE0-E028-785E-E6FE-6C1962F75C7E}"/>
              </a:ext>
            </a:extLst>
          </p:cNvPr>
          <p:cNvSpPr txBox="1"/>
          <p:nvPr/>
        </p:nvSpPr>
        <p:spPr>
          <a:xfrm>
            <a:off x="4279037" y="447295"/>
            <a:ext cx="3319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2400" dirty="0"/>
              <a:t>הקוד לעיבוד ה-</a:t>
            </a:r>
            <a:r>
              <a:rPr lang="en-US" sz="2400" dirty="0"/>
              <a:t>QUIC Pcaps</a:t>
            </a:r>
            <a:endParaRPr lang="en-IL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56E7A0-AD5D-C54A-85CE-751AF3FE5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043" y="908960"/>
            <a:ext cx="4733930" cy="58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30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57990" y="375410"/>
            <a:ext cx="9590936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Transformers QUIC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1C9746F-64AB-6CD4-EBF2-52DAD22F0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08656"/>
              </p:ext>
            </p:extLst>
          </p:nvPr>
        </p:nvGraphicFramePr>
        <p:xfrm>
          <a:off x="4701867" y="2083138"/>
          <a:ext cx="3251200" cy="4186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</a:tblGrid>
              <a:tr h="4776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Accuracies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0.89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6AFA98D-8C4F-B1B0-770C-94DF69E8597C}"/>
              </a:ext>
            </a:extLst>
          </p:cNvPr>
          <p:cNvSpPr txBox="1"/>
          <p:nvPr/>
        </p:nvSpPr>
        <p:spPr>
          <a:xfrm>
            <a:off x="5085405" y="1211168"/>
            <a:ext cx="2127722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dirty="0">
                <a:latin typeface="Zapfino" panose="03030300040707070C03" pitchFamily="66" charset="77"/>
              </a:rPr>
              <a:t>Transformers</a:t>
            </a:r>
            <a:endParaRPr lang="en-IL" sz="2400">
              <a:latin typeface="Zapfino" panose="03030300040707070C03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86374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899374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Models Comparison (Cross Validation)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A212D-36AE-8A23-14F7-A42508F0ECBA}"/>
              </a:ext>
            </a:extLst>
          </p:cNvPr>
          <p:cNvSpPr txBox="1"/>
          <p:nvPr/>
        </p:nvSpPr>
        <p:spPr>
          <a:xfrm>
            <a:off x="1679713" y="1918251"/>
            <a:ext cx="93427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77"/>
              </a:rPr>
              <a:t>M</a:t>
            </a:r>
            <a:r>
              <a:rPr lang="en-IL" dirty="0">
                <a:latin typeface="Cooper Black" panose="0208090404030B020404" pitchFamily="18" charset="77"/>
              </a:rPr>
              <a:t>odels used:</a:t>
            </a:r>
          </a:p>
          <a:p>
            <a:endParaRPr lang="en-IL" dirty="0">
              <a:latin typeface="Cooper Black" panose="0208090404030B020404" pitchFamily="18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oper Black" panose="0208090404030B020404" pitchFamily="18" charset="77"/>
              </a:rPr>
              <a:t>LinearDiscriminantAnalysis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oper Black" panose="0208090404030B020404" pitchFamily="18" charset="77"/>
              </a:rPr>
              <a:t>KNeighborsClassifier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oper Black" panose="0208090404030B020404" pitchFamily="18" charset="77"/>
              </a:rPr>
              <a:t>SVC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oper Black" panose="0208090404030B020404" pitchFamily="18" charset="77"/>
              </a:rPr>
              <a:t>RandomForestClassifier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oper Black" panose="0208090404030B020404" pitchFamily="18" charset="77"/>
              </a:rPr>
              <a:t>GaussianNB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oper Black" panose="0208090404030B020404" pitchFamily="18" charset="77"/>
              </a:rPr>
              <a:t>DecisionTreeClassifier</a:t>
            </a:r>
          </a:p>
          <a:p>
            <a:pPr marL="342900" indent="-342900">
              <a:buFont typeface="+mj-lt"/>
              <a:buAutoNum type="arabicPeriod"/>
            </a:pPr>
            <a:endParaRPr lang="en-IL" dirty="0">
              <a:latin typeface="Cooper Black" panose="0208090404030B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9387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Models Comparison - RESULTS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pic>
        <p:nvPicPr>
          <p:cNvPr id="2" name="Picture 1" descr="A graph with black and orange lines&#10;&#10;Description automatically generated">
            <a:extLst>
              <a:ext uri="{FF2B5EF4-FFF2-40B4-BE49-F238E27FC236}">
                <a16:creationId xmlns:a16="http://schemas.microsoft.com/office/drawing/2014/main" id="{C81CD5A7-D9D5-99E3-701D-B77086D26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915718"/>
            <a:ext cx="5659222" cy="322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72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3DFC-45CB-E83D-EC5E-0BA4DFB9D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5009"/>
          </a:xfrm>
        </p:spPr>
        <p:txBody>
          <a:bodyPr/>
          <a:lstStyle/>
          <a:p>
            <a:r>
              <a:rPr lang="en-US" dirty="0">
                <a:latin typeface="Cooper Black" panose="0208090404030B020404" pitchFamily="18" charset="77"/>
              </a:rPr>
              <a:t>S</a:t>
            </a:r>
            <a:r>
              <a:rPr lang="en-IL">
                <a:latin typeface="Cooper Black" panose="0208090404030B020404" pitchFamily="18" charset="77"/>
              </a:rPr>
              <a:t>ktime progress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B879A4-73A3-A34F-FD3D-A04C0D539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330532"/>
            <a:ext cx="4358265" cy="358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643D4B-707B-BA96-7F03-209CCF665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00" y="2363189"/>
            <a:ext cx="7340600" cy="25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451EB-1A4B-C096-1A8D-D67C00E51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0" y="3596162"/>
            <a:ext cx="3162300" cy="82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6AC1C-7E14-2702-60CE-6C2140BC9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9327" y="2943760"/>
            <a:ext cx="2692400" cy="77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7590A-9657-2CDA-2312-2497338CC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132" y="4284683"/>
            <a:ext cx="3429000" cy="825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AEB61-FD21-6C64-1DFC-48C784ADE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639" y="5400635"/>
            <a:ext cx="52324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83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 ועיונית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(10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11):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608" y="1666239"/>
            <a:ext cx="9783192" cy="3420666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קריאת המאמר על למידה והרחבת נתונים בסיווג תעבורה באמצעות </a:t>
            </a:r>
            <a:r>
              <a:rPr lang="en-US" sz="1800" dirty="0"/>
              <a:t>FlowPic</a:t>
            </a:r>
            <a:r>
              <a:rPr lang="he-IL" dirty="0"/>
              <a:t>.</a:t>
            </a:r>
            <a:endParaRPr lang="en-US" dirty="0"/>
          </a:p>
          <a:p>
            <a:pPr algn="r" rtl="1"/>
            <a:r>
              <a:rPr lang="he-IL" dirty="0"/>
              <a:t>הרצת המודלים </a:t>
            </a:r>
            <a:r>
              <a:rPr lang="he-IL" sz="1800" dirty="0"/>
              <a:t>C</a:t>
            </a:r>
            <a:r>
              <a:rPr lang="en-US" sz="1800" dirty="0"/>
              <a:t>NN/LSTM</a:t>
            </a:r>
            <a:r>
              <a:rPr lang="he-IL" sz="1800" dirty="0"/>
              <a:t> </a:t>
            </a:r>
            <a:r>
              <a:rPr lang="he-IL" dirty="0"/>
              <a:t>עם סינון לפי זמן (עד 20 שניות) ואיסוף תוצאות </a:t>
            </a:r>
            <a:r>
              <a:rPr lang="en-US" dirty="0"/>
              <a:t>,</a:t>
            </a:r>
            <a:r>
              <a:rPr lang="en-US" sz="1800" dirty="0"/>
              <a:t>Weighted AVG</a:t>
            </a:r>
            <a:r>
              <a:rPr lang="he-IL" sz="1800" dirty="0"/>
              <a:t> </a:t>
            </a:r>
            <a:br>
              <a:rPr lang="en-US" dirty="0"/>
            </a:br>
            <a:r>
              <a:rPr lang="he-IL" dirty="0"/>
              <a:t>סטיית תקן</a:t>
            </a:r>
            <a:r>
              <a:rPr lang="en-US" dirty="0"/>
              <a:t>,</a:t>
            </a:r>
            <a:r>
              <a:rPr lang="he-IL" dirty="0"/>
              <a:t> סך פאקטות וכמות מחלקות לתוך טבלה +</a:t>
            </a:r>
            <a:r>
              <a:rPr lang="en-US" sz="1900" dirty="0"/>
              <a:t>.Bar Char</a:t>
            </a:r>
            <a:br>
              <a:rPr lang="en-US" sz="1900" dirty="0"/>
            </a:br>
            <a:r>
              <a:rPr lang="he-IL" sz="1900" dirty="0"/>
              <a:t>- תיקון הקוד ע״י חן והרצה מחדש</a:t>
            </a:r>
            <a:r>
              <a:rPr lang="en-US" sz="1900" dirty="0"/>
              <a:t>.</a:t>
            </a:r>
            <a:endParaRPr lang="he-IL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hlinkClick r:id="rId4"/>
            <a:extLst>
              <a:ext uri="{FF2B5EF4-FFF2-40B4-BE49-F238E27FC236}">
                <a16:creationId xmlns:a16="http://schemas.microsoft.com/office/drawing/2014/main" id="{622A8B20-EA02-35EF-77AC-6BFC74EA9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1751453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795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80478" y="41836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 analyze by time</a:t>
            </a:r>
            <a:endParaRPr lang="en-IL" b="1" u="sng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09625"/>
              </p:ext>
            </p:extLst>
          </p:nvPr>
        </p:nvGraphicFramePr>
        <p:xfrm>
          <a:off x="2414726" y="1229163"/>
          <a:ext cx="7184766" cy="2775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61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197461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197461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197461">
                  <a:extLst>
                    <a:ext uri="{9D8B030D-6E8A-4147-A177-3AD203B41FA5}">
                      <a16:colId xmlns:a16="http://schemas.microsoft.com/office/drawing/2014/main" val="382139967"/>
                    </a:ext>
                  </a:extLst>
                </a:gridCol>
                <a:gridCol w="1197461">
                  <a:extLst>
                    <a:ext uri="{9D8B030D-6E8A-4147-A177-3AD203B41FA5}">
                      <a16:colId xmlns:a16="http://schemas.microsoft.com/office/drawing/2014/main" val="3892969531"/>
                    </a:ext>
                  </a:extLst>
                </a:gridCol>
                <a:gridCol w="1197461">
                  <a:extLst>
                    <a:ext uri="{9D8B030D-6E8A-4147-A177-3AD203B41FA5}">
                      <a16:colId xmlns:a16="http://schemas.microsoft.com/office/drawing/2014/main" val="3453683253"/>
                    </a:ext>
                  </a:extLst>
                </a:gridCol>
              </a:tblGrid>
              <a:tr h="49996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L</a:t>
                      </a:r>
                      <a:r>
                        <a:rPr lang="en-US" dirty="0"/>
                        <a:t>STM</a:t>
                      </a:r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סטיית תקן לכמות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dirty="0"/>
                        <a:t>סך פאקטות</a:t>
                      </a:r>
                      <a:endParaRPr lang="en-I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מספר המחלקות בדאטה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76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dirty="0"/>
                        <a:t>שנייה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0.835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0.934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138.15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1928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 שניות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176.05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1761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 שניות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173.59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1761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dirty="0"/>
                        <a:t>10 שניות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150.25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1525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1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dirty="0"/>
                        <a:t>20 שניות</a:t>
                      </a:r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L" sz="1800" dirty="0"/>
                        <a:t>144.23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dirty="0"/>
                        <a:t>1006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34337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BEEB02B-AF4D-32A1-1F79-B5F2EEFB10B5}"/>
              </a:ext>
            </a:extLst>
          </p:cNvPr>
          <p:cNvSpPr txBox="1"/>
          <p:nvPr/>
        </p:nvSpPr>
        <p:spPr>
          <a:xfrm>
            <a:off x="11603115" y="35155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endParaRPr lang="en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97C25-E52B-41AF-F814-1C67AAE6D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804" y="4077106"/>
            <a:ext cx="3522391" cy="2688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2097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0C91427-08BF-705F-A5B1-E96BDB9AC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968" y="8636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50CCB88-9B6C-E3E2-2F62-782F0319EE89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88D054C3-F2B6-5D83-C9C4-7AF9E0B1CA4C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E03041-DF92-BD48-282D-9061AE295D4A}"/>
              </a:ext>
            </a:extLst>
          </p:cNvPr>
          <p:cNvSpPr/>
          <p:nvPr/>
        </p:nvSpPr>
        <p:spPr>
          <a:xfrm>
            <a:off x="11272629" y="358069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FB3181E-C4B2-4C2E-4D6F-4EBD577F497F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6641A3-CBD1-6F8C-B194-E684FFC43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017" y="1077291"/>
            <a:ext cx="3368376" cy="16131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E08C3C-0A12-C08C-DC87-7F76ABCE4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" r="1459"/>
          <a:stretch/>
        </p:blipFill>
        <p:spPr bwMode="auto">
          <a:xfrm>
            <a:off x="4400222" y="3069898"/>
            <a:ext cx="3374171" cy="16876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B39E441-0B61-7E6D-1D9C-44C0457DD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812" y="5098698"/>
            <a:ext cx="3368376" cy="16441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23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812" y="863599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597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36839" y="29683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323D73-D934-3B8A-97D9-1525641968EE}"/>
              </a:ext>
            </a:extLst>
          </p:cNvPr>
          <p:cNvSpPr txBox="1">
            <a:spLocks/>
          </p:cNvSpPr>
          <p:nvPr/>
        </p:nvSpPr>
        <p:spPr>
          <a:xfrm>
            <a:off x="9172236" y="507300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3 שניות:</a:t>
            </a:r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17748-4639-97D5-6237-931A2E6B84AE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8DBCBCA-AC93-B510-307B-D67EBC95514F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D5E3FB9-F454-A020-EFCB-9B8BFA62F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r="1080"/>
          <a:stretch/>
        </p:blipFill>
        <p:spPr bwMode="auto">
          <a:xfrm>
            <a:off x="4414709" y="1077290"/>
            <a:ext cx="3362581" cy="1637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FE36013-5D40-48DA-3CC3-9C9B055AB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282" r="862"/>
          <a:stretch/>
        </p:blipFill>
        <p:spPr bwMode="auto">
          <a:xfrm>
            <a:off x="4403119" y="3084150"/>
            <a:ext cx="3374171" cy="16448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1512A81-2CF3-773B-1AFA-EA36AB549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19" y="5073001"/>
            <a:ext cx="3368376" cy="1664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829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DFD575E-2949-9398-EFC9-CCAB2F5FA31F}"/>
              </a:ext>
            </a:extLst>
          </p:cNvPr>
          <p:cNvSpPr txBox="1">
            <a:spLocks/>
          </p:cNvSpPr>
          <p:nvPr/>
        </p:nvSpPr>
        <p:spPr>
          <a:xfrm>
            <a:off x="1361441" y="189869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b="1" u="sng">
                <a:latin typeface="Cooper Black" panose="0208090404030B020404" pitchFamily="18" charset="77"/>
              </a:rPr>
              <a:t>LSTM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16F4D1-8F24-FB62-1438-1993891DDF12}"/>
              </a:ext>
            </a:extLst>
          </p:cNvPr>
          <p:cNvSpPr txBox="1">
            <a:spLocks/>
          </p:cNvSpPr>
          <p:nvPr/>
        </p:nvSpPr>
        <p:spPr>
          <a:xfrm>
            <a:off x="1361441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39D3D1-1895-3188-55A0-48BC05B54686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E294251-2BED-C1BE-4DC4-C5B71D3A018F}"/>
              </a:ext>
            </a:extLst>
          </p:cNvPr>
          <p:cNvSpPr txBox="1">
            <a:spLocks/>
          </p:cNvSpPr>
          <p:nvPr/>
        </p:nvSpPr>
        <p:spPr>
          <a:xfrm>
            <a:off x="9130968" y="8636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B5505FC-5C9F-0784-8882-AF07B107FE24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38B4145-F049-3283-7DA0-6E3D172B3164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00F13D-4F23-1005-841E-CDBECDD671D8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366736-8882-07CB-5703-0C08E0CFC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0"/>
          <a:stretch/>
        </p:blipFill>
        <p:spPr bwMode="auto">
          <a:xfrm>
            <a:off x="4389489" y="1086908"/>
            <a:ext cx="3401431" cy="16035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67BB8F9-2780-7F05-64B5-C83242823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8"/>
          <a:stretch/>
        </p:blipFill>
        <p:spPr bwMode="auto">
          <a:xfrm>
            <a:off x="4389489" y="3040444"/>
            <a:ext cx="3429552" cy="1708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8526C10-811F-24EE-8EC5-884C449AC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" b="1"/>
          <a:stretch/>
        </p:blipFill>
        <p:spPr bwMode="auto">
          <a:xfrm>
            <a:off x="4389488" y="5098698"/>
            <a:ext cx="3401431" cy="1689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92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D2369F-2BB0-8B5B-1C6C-B568C7C8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968" y="8636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50ADF3-2AEE-1DCB-E30D-926A25FE8A0D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CF61A28-BFCB-4218-0569-1044D3AB7223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2C593-EA6A-BB37-91A7-18A138B4DE58}"/>
              </a:ext>
            </a:extLst>
          </p:cNvPr>
          <p:cNvSpPr/>
          <p:nvPr/>
        </p:nvSpPr>
        <p:spPr>
          <a:xfrm>
            <a:off x="11272629" y="358069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C3804F-3F97-F449-2288-75F6793D00C5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1B07A7B-AF7C-C7C7-5150-B4C36D6B6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222" y="5137015"/>
            <a:ext cx="3362581" cy="16364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FFC023E-3619-9741-B7EA-EA6C10F4C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632" y="3058322"/>
            <a:ext cx="3374171" cy="17108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B3A6A1D-C507-117D-DDDF-3F5A99DBC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" r="2323"/>
          <a:stretch/>
        </p:blipFill>
        <p:spPr bwMode="auto">
          <a:xfrm>
            <a:off x="4388633" y="1081560"/>
            <a:ext cx="3374170" cy="16089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4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3AE6BE-D3A6-ACCC-EFB2-124915529AD7}"/>
              </a:ext>
            </a:extLst>
          </p:cNvPr>
          <p:cNvSpPr txBox="1">
            <a:spLocks/>
          </p:cNvSpPr>
          <p:nvPr/>
        </p:nvSpPr>
        <p:spPr>
          <a:xfrm>
            <a:off x="9120812" y="86359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52E9AC-98CD-E4F6-A6C9-59F09C8C47BC}"/>
              </a:ext>
            </a:extLst>
          </p:cNvPr>
          <p:cNvSpPr txBox="1">
            <a:spLocks/>
          </p:cNvSpPr>
          <p:nvPr/>
        </p:nvSpPr>
        <p:spPr>
          <a:xfrm>
            <a:off x="1371597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CE918A0-7C58-D07B-7D1D-83D119610EAE}"/>
              </a:ext>
            </a:extLst>
          </p:cNvPr>
          <p:cNvSpPr txBox="1">
            <a:spLocks/>
          </p:cNvSpPr>
          <p:nvPr/>
        </p:nvSpPr>
        <p:spPr>
          <a:xfrm>
            <a:off x="9236839" y="29683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67F3891-CFE0-9F0A-1A2A-3CE76194E05D}"/>
              </a:ext>
            </a:extLst>
          </p:cNvPr>
          <p:cNvSpPr txBox="1">
            <a:spLocks/>
          </p:cNvSpPr>
          <p:nvPr/>
        </p:nvSpPr>
        <p:spPr>
          <a:xfrm>
            <a:off x="9172236" y="507300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3 שניות:</a:t>
            </a:r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8B74BB-6F6F-B1C9-5755-4FEE4D91E962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579E45BB-117B-E71B-861A-26BD504185D1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DE8FF81-F5ED-E5B8-87CF-915E6A623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709" y="1077290"/>
            <a:ext cx="3362581" cy="16131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screenshot of a graph&#10;&#10;Description automatically generated">
            <a:extLst>
              <a:ext uri="{FF2B5EF4-FFF2-40B4-BE49-F238E27FC236}">
                <a16:creationId xmlns:a16="http://schemas.microsoft.com/office/drawing/2014/main" id="{BB10D267-BE4F-6244-2DC0-87CCAD583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5"/>
          <a:stretch/>
        </p:blipFill>
        <p:spPr>
          <a:xfrm>
            <a:off x="4414709" y="3091542"/>
            <a:ext cx="3344081" cy="1636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 descr="A screenshot of a graph&#10;&#10;Description automatically generated">
            <a:extLst>
              <a:ext uri="{FF2B5EF4-FFF2-40B4-BE49-F238E27FC236}">
                <a16:creationId xmlns:a16="http://schemas.microsoft.com/office/drawing/2014/main" id="{5F800EC0-4941-2E38-FDA1-5EB9A1E90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1"/>
          <a:stretch/>
        </p:blipFill>
        <p:spPr>
          <a:xfrm>
            <a:off x="4400221" y="5129106"/>
            <a:ext cx="3393575" cy="15296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97244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8086</TotalTime>
  <Words>1705</Words>
  <Application>Microsoft Macintosh PowerPoint</Application>
  <PresentationFormat>Widescreen</PresentationFormat>
  <Paragraphs>480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.SF NS</vt:lpstr>
      <vt:lpstr>Aharoni</vt:lpstr>
      <vt:lpstr>Arial</vt:lpstr>
      <vt:lpstr>Arial Hebrew</vt:lpstr>
      <vt:lpstr>Beirut</vt:lpstr>
      <vt:lpstr>Cooper Black</vt:lpstr>
      <vt:lpstr>Courier New</vt:lpstr>
      <vt:lpstr>David</vt:lpstr>
      <vt:lpstr>Franklin Gothic Book</vt:lpstr>
      <vt:lpstr>Helvetica Neue</vt:lpstr>
      <vt:lpstr>inherit</vt:lpstr>
      <vt:lpstr>Wingdings</vt:lpstr>
      <vt:lpstr>Zapfino</vt:lpstr>
      <vt:lpstr>Crop</vt:lpstr>
      <vt:lpstr>דו״ח תוצאות</vt:lpstr>
      <vt:lpstr>למידה תיאורטית (09.06):</vt:lpstr>
      <vt:lpstr>למידה מעשית (09.06):</vt:lpstr>
      <vt:lpstr>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הקוד</vt:lpstr>
      <vt:lpstr>PowerPoint Presentation</vt:lpstr>
      <vt:lpstr>PowerPoint Presentation</vt:lpstr>
      <vt:lpstr>PowerPoint Presentation</vt:lpstr>
      <vt:lpstr>PowerPoint Presentation</vt:lpstr>
      <vt:lpstr>CNN</vt:lpstr>
      <vt:lpstr>PowerPoint Presentation</vt:lpstr>
      <vt:lpstr>LSTM</vt:lpstr>
      <vt:lpstr>PowerPoint Presentation</vt:lpstr>
      <vt:lpstr>Transformers</vt:lpstr>
      <vt:lpstr>PowerPoint Presentation</vt:lpstr>
      <vt:lpstr>PowerPoint Presentation</vt:lpstr>
      <vt:lpstr>PowerPoint Presentation</vt:lpstr>
      <vt:lpstr>למידה מעשית (09.13):</vt:lpstr>
      <vt:lpstr>ניתוח הסינונים של ה-06.09</vt:lpstr>
      <vt:lpstr>PowerPoint Presentation</vt:lpstr>
      <vt:lpstr>PowerPoint Presentation</vt:lpstr>
      <vt:lpstr>CNN (No Relative Time, DL)</vt:lpstr>
      <vt:lpstr>PowerPoint Presentation</vt:lpstr>
      <vt:lpstr>LSTM (No Relative Time, DL)</vt:lpstr>
      <vt:lpstr>PowerPoint Presentation</vt:lpstr>
      <vt:lpstr>KNN (No Relative Time, DL)</vt:lpstr>
      <vt:lpstr>Decision Tree (No Relative Time, DL)</vt:lpstr>
      <vt:lpstr>למידה מעשית (09.28):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למידה מעשית ועיונית (10.02):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Sktime progress</vt:lpstr>
      <vt:lpstr>למידה מעשית ועיונית (10.11):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דו״ח תוצאות</dc:title>
  <dc:creator>שליו בן דוד</dc:creator>
  <cp:lastModifiedBy>שליו בן דוד</cp:lastModifiedBy>
  <cp:revision>59</cp:revision>
  <dcterms:created xsi:type="dcterms:W3CDTF">2023-09-03T13:10:28Z</dcterms:created>
  <dcterms:modified xsi:type="dcterms:W3CDTF">2023-11-13T10:32:07Z</dcterms:modified>
</cp:coreProperties>
</file>